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1"/>
  </p:notesMasterIdLst>
  <p:sldIdLst>
    <p:sldId id="256" r:id="rId2"/>
    <p:sldId id="257" r:id="rId3"/>
    <p:sldId id="259" r:id="rId4"/>
    <p:sldId id="289" r:id="rId5"/>
    <p:sldId id="307" r:id="rId6"/>
    <p:sldId id="264" r:id="rId7"/>
    <p:sldId id="308" r:id="rId8"/>
    <p:sldId id="291" r:id="rId9"/>
    <p:sldId id="258" r:id="rId10"/>
    <p:sldId id="263" r:id="rId11"/>
    <p:sldId id="293" r:id="rId12"/>
    <p:sldId id="294" r:id="rId13"/>
    <p:sldId id="295" r:id="rId14"/>
    <p:sldId id="297" r:id="rId15"/>
    <p:sldId id="298" r:id="rId16"/>
    <p:sldId id="296" r:id="rId17"/>
    <p:sldId id="299" r:id="rId18"/>
    <p:sldId id="300" r:id="rId19"/>
    <p:sldId id="301" r:id="rId20"/>
    <p:sldId id="302" r:id="rId21"/>
    <p:sldId id="303" r:id="rId22"/>
    <p:sldId id="276" r:id="rId23"/>
    <p:sldId id="275" r:id="rId24"/>
    <p:sldId id="306" r:id="rId25"/>
    <p:sldId id="304" r:id="rId26"/>
    <p:sldId id="305" r:id="rId27"/>
    <p:sldId id="309" r:id="rId28"/>
    <p:sldId id="283" r:id="rId29"/>
    <p:sldId id="280" r:id="rId30"/>
  </p:sldIdLst>
  <p:sldSz cx="18288000" cy="10287000"/>
  <p:notesSz cx="6858000" cy="9144000"/>
  <p:embeddedFontLst>
    <p:embeddedFont>
      <p:font typeface="TT Bells" panose="020B0604020202020204" charset="-52"/>
      <p:regular r:id="rId32"/>
    </p:embeddedFont>
    <p:embeddedFont>
      <p:font typeface="Bahnschrift Light Condensed" panose="020B0502040204020203" pitchFamily="34" charset="0"/>
      <p:regular r:id="rId33"/>
    </p:embeddedFont>
    <p:embeddedFont>
      <p:font typeface="Batang" panose="020B0604020202020204" charset="-127"/>
      <p:regular r:id="rId34"/>
    </p:embeddedFont>
    <p:embeddedFont>
      <p:font typeface="Calibri" panose="020F0502020204030204" pitchFamily="34" charset="0"/>
      <p:regular r:id="rId35"/>
      <p:bold r:id="rId36"/>
      <p:italic r:id="rId37"/>
      <p:boldItalic r:id="rId38"/>
    </p:embeddedFont>
    <p:embeddedFont>
      <p:font typeface="Arial Black" panose="020B0A04020102020204" pitchFamily="34" charset="0"/>
      <p:bold r:id="rId39"/>
    </p:embeddedFont>
    <p:embeddedFont>
      <p:font typeface="Alegreya Sans Regular Bold" panose="020B0604020202020204" charset="0"/>
      <p:regular r:id="rId40"/>
    </p:embeddedFont>
    <p:embeddedFont>
      <p:font typeface="Arial Narrow" panose="020B0606020202030204" pitchFamily="34" charset="0"/>
      <p:regular r:id="rId41"/>
      <p:bold r:id="rId42"/>
      <p:italic r:id="rId43"/>
      <p:boldItalic r:id="rId4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003F3E"/>
    <a:srgbClr val="B0A9BD"/>
    <a:srgbClr val="E8E8E8"/>
    <a:srgbClr val="ECECEC"/>
    <a:srgbClr val="F0F0F0"/>
    <a:srgbClr val="3ACE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93D81CF-94F2-401A-BA57-92F5A7B2D0C5}" styleName="Средний стиль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38" d="100"/>
          <a:sy n="38" d="100"/>
        </p:scale>
        <p:origin x="-162" y="-11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3.fntdata"/><Relationship Id="rId42" Type="http://schemas.openxmlformats.org/officeDocument/2006/relationships/font" Target="fonts/font11.fntdata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2.fntdata"/><Relationship Id="rId38" Type="http://schemas.openxmlformats.org/officeDocument/2006/relationships/font" Target="fonts/font7.fntdata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1.fntdata"/><Relationship Id="rId37" Type="http://schemas.openxmlformats.org/officeDocument/2006/relationships/font" Target="fonts/font6.fntdata"/><Relationship Id="rId40" Type="http://schemas.openxmlformats.org/officeDocument/2006/relationships/font" Target="fonts/font9.fntdata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4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4.fntdata"/><Relationship Id="rId43" Type="http://schemas.openxmlformats.org/officeDocument/2006/relationships/font" Target="fonts/font12.fntdata"/><Relationship Id="rId4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5.385548789159976E-2"/>
          <c:y val="4.2160452035506654E-2"/>
          <c:w val="0.93711331342202919"/>
          <c:h val="0.88453595548767538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ln w="152400" cmpd="sng">
              <a:solidFill>
                <a:schemeClr val="tx1">
                  <a:lumMod val="50000"/>
                  <a:lumOff val="50000"/>
                </a:schemeClr>
              </a:solidFill>
            </a:ln>
          </c:spPr>
          <c:marker>
            <c:symbol val="none"/>
          </c:marker>
          <c:dLbls>
            <c:dLbl>
              <c:idx val="0"/>
              <c:layout>
                <c:manualLayout>
                  <c:x val="-2.8530377668308703E-2"/>
                  <c:y val="-7.6888430529767043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6.3628899835796388E-3"/>
                  <c:y val="-5.7903632868096168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1.5394088669950739E-2"/>
                  <c:y val="-7.1192991231265781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/>
              <c:tx>
                <c:rich>
                  <a:bodyPr/>
                  <a:lstStyle/>
                  <a:p>
                    <a:pPr>
                      <a:defRPr sz="2000" b="0"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r>
                      <a:rPr lang="ru-RU" sz="2000" b="0" i="0" baseline="0" dirty="0" smtClean="0">
                        <a:latin typeface="Arial" panose="020B0604020202020204" pitchFamily="34" charset="0"/>
                        <a:cs typeface="Arial" panose="020B0604020202020204" pitchFamily="34" charset="0"/>
                      </a:rPr>
                      <a:t>1513</a:t>
                    </a:r>
                    <a:endParaRPr lang="ru-RU" sz="3000" b="0" i="0" baseline="0" dirty="0" smtClean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</c:rich>
              </c:tx>
              <c:spPr/>
              <c:dLblPos val="t"/>
              <c:showLegendKey val="0"/>
              <c:showVal val="1"/>
              <c:showCatName val="0"/>
              <c:showSerName val="1"/>
              <c:showPercent val="0"/>
              <c:showBubbleSize val="0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  (факт)</c:v>
                </c:pt>
                <c:pt idx="1">
                  <c:v>2023 год (оценка)</c:v>
                </c:pt>
                <c:pt idx="2">
                  <c:v>2024 год (проект)</c:v>
                </c:pt>
                <c:pt idx="3">
                  <c:v>2025 год (прогноз)</c:v>
                </c:pt>
                <c:pt idx="4">
                  <c:v>2026 год (прогноз)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1983</c:v>
                </c:pt>
                <c:pt idx="1">
                  <c:v>3079</c:v>
                </c:pt>
                <c:pt idx="2">
                  <c:v>2536</c:v>
                </c:pt>
                <c:pt idx="3">
                  <c:v>1446</c:v>
                </c:pt>
                <c:pt idx="4">
                  <c:v>1513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налоговые</c:v>
                </c:pt>
              </c:strCache>
            </c:strRef>
          </c:tx>
          <c:spPr>
            <a:ln w="152400">
              <a:solidFill>
                <a:srgbClr val="B0A9BD"/>
              </a:solidFill>
            </a:ln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  (факт)</c:v>
                </c:pt>
                <c:pt idx="1">
                  <c:v>2023 год (оценка)</c:v>
                </c:pt>
                <c:pt idx="2">
                  <c:v>2024 год (проект)</c:v>
                </c:pt>
                <c:pt idx="3">
                  <c:v>2025 год (прогноз)</c:v>
                </c:pt>
                <c:pt idx="4">
                  <c:v>2026 год (прогноз)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701</c:v>
                </c:pt>
                <c:pt idx="1">
                  <c:v>622</c:v>
                </c:pt>
                <c:pt idx="2">
                  <c:v>807</c:v>
                </c:pt>
                <c:pt idx="3">
                  <c:v>800</c:v>
                </c:pt>
                <c:pt idx="4">
                  <c:v>847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неналоговые</c:v>
                </c:pt>
              </c:strCache>
            </c:strRef>
          </c:tx>
          <c:spPr>
            <a:ln w="152400">
              <a:solidFill>
                <a:schemeClr val="bg2">
                  <a:lumMod val="50000"/>
                </a:schemeClr>
              </a:solidFill>
            </a:ln>
          </c:spPr>
          <c:marker>
            <c:symbol val="none"/>
          </c:marker>
          <c:dLbls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2022 год  (факт)</c:v>
                </c:pt>
                <c:pt idx="1">
                  <c:v>2023 год (оценка)</c:v>
                </c:pt>
                <c:pt idx="2">
                  <c:v>2024 год (проект)</c:v>
                </c:pt>
                <c:pt idx="3">
                  <c:v>2025 год (прогноз)</c:v>
                </c:pt>
                <c:pt idx="4">
                  <c:v>2026 год (прогноз)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115</c:v>
                </c:pt>
                <c:pt idx="1">
                  <c:v>111</c:v>
                </c:pt>
                <c:pt idx="2">
                  <c:v>97</c:v>
                </c:pt>
                <c:pt idx="3">
                  <c:v>97</c:v>
                </c:pt>
                <c:pt idx="4">
                  <c:v>97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39403648"/>
        <c:axId val="139405184"/>
      </c:lineChart>
      <c:catAx>
        <c:axId val="139403648"/>
        <c:scaling>
          <c:orientation val="minMax"/>
        </c:scaling>
        <c:delete val="0"/>
        <c:axPos val="b"/>
        <c:majorTickMark val="none"/>
        <c:minorTickMark val="none"/>
        <c:tickLblPos val="nextTo"/>
        <c:crossAx val="139405184"/>
        <c:crosses val="autoZero"/>
        <c:auto val="1"/>
        <c:lblAlgn val="ctr"/>
        <c:lblOffset val="100"/>
        <c:noMultiLvlLbl val="0"/>
      </c:catAx>
      <c:valAx>
        <c:axId val="1394051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39403648"/>
        <c:crosses val="autoZero"/>
        <c:crossBetween val="between"/>
      </c:valAx>
      <c:spPr>
        <a:ln>
          <a:solidFill>
            <a:schemeClr val="bg2">
              <a:lumMod val="50000"/>
            </a:schemeClr>
          </a:solidFill>
        </a:ln>
        <a:scene3d>
          <a:camera prst="orthographicFront"/>
          <a:lightRig rig="threePt" dir="t"/>
        </a:scene3d>
        <a:sp3d>
          <a:bevelT prst="convex"/>
        </a:sp3d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2000" baseline="0">
          <a:latin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Программные расходы</c:v>
                </c:pt>
              </c:strCache>
            </c:strRef>
          </c:tx>
          <c:invertIfNegative val="0"/>
          <c:dLbls>
            <c:txPr>
              <a:bodyPr/>
              <a:lstStyle/>
              <a:p>
                <a:pPr>
                  <a:defRPr sz="3200">
                    <a:solidFill>
                      <a:schemeClr val="bg1"/>
                    </a:solidFill>
                  </a:defRPr>
                </a:pPr>
                <a:endParaRPr lang="ru-RU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Лист1!$B$2:$B$6</c:f>
              <c:numCache>
                <c:formatCode>0%</c:formatCode>
                <c:ptCount val="5"/>
                <c:pt idx="0">
                  <c:v>0.93</c:v>
                </c:pt>
                <c:pt idx="1">
                  <c:v>0.9</c:v>
                </c:pt>
                <c:pt idx="2">
                  <c:v>0.91</c:v>
                </c:pt>
                <c:pt idx="3">
                  <c:v>0.88</c:v>
                </c:pt>
                <c:pt idx="4">
                  <c:v>0.88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</c:v>
                </c:pt>
              </c:strCache>
            </c:strRef>
          </c:tx>
          <c:invertIfNegative val="0"/>
          <c:dLbls>
            <c:dLbl>
              <c:idx val="1"/>
              <c:layout>
                <c:manualLayout>
                  <c:x val="0"/>
                  <c:y val="-3.599751643947732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-3.4577935822538313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2.3310023310022456E-3"/>
                  <c:y val="-2.9972059944119889E-4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 baseline="0"/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Лист1!$C$2:$C$6</c:f>
              <c:numCache>
                <c:formatCode>0%</c:formatCode>
                <c:ptCount val="5"/>
                <c:pt idx="0">
                  <c:v>7.0000000000000007E-2</c:v>
                </c:pt>
                <c:pt idx="1">
                  <c:v>0.1</c:v>
                </c:pt>
                <c:pt idx="2">
                  <c:v>0.09</c:v>
                </c:pt>
                <c:pt idx="3">
                  <c:v>0.11</c:v>
                </c:pt>
                <c:pt idx="4">
                  <c:v>0.1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Условно - утвержденные расходы</c:v>
                </c:pt>
              </c:strCache>
            </c:strRef>
          </c:tx>
          <c:invertIfNegative val="0"/>
          <c:dLbls>
            <c:dLbl>
              <c:idx val="3"/>
              <c:layout>
                <c:manualLayout>
                  <c:x val="-3.4965034965034111E-3"/>
                  <c:y val="-3.3041514971918831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4.662004662004662E-3"/>
                  <c:y val="-4.2344989134422716E-2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3200" b="1"/>
                </a:pPr>
                <a:endParaRPr lang="ru-RU"/>
              </a:p>
            </c:txPr>
            <c:dLblPos val="inBase"/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Лист1!$A$2:$A$6</c:f>
              <c:numCache>
                <c:formatCode>General</c:formatCode>
                <c:ptCount val="5"/>
                <c:pt idx="0">
                  <c:v>2022</c:v>
                </c:pt>
                <c:pt idx="1">
                  <c:v>2023</c:v>
                </c:pt>
                <c:pt idx="2">
                  <c:v>2024</c:v>
                </c:pt>
                <c:pt idx="3">
                  <c:v>2025</c:v>
                </c:pt>
                <c:pt idx="4">
                  <c:v>2026</c:v>
                </c:pt>
              </c:numCache>
            </c:numRef>
          </c:cat>
          <c:val>
            <c:numRef>
              <c:f>Лист1!$D$2:$D$6</c:f>
              <c:numCache>
                <c:formatCode>General</c:formatCode>
                <c:ptCount val="5"/>
                <c:pt idx="3" formatCode="0%">
                  <c:v>0.01</c:v>
                </c:pt>
                <c:pt idx="4" formatCode="0%">
                  <c:v>0.02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0"/>
        <c:overlap val="100"/>
        <c:axId val="142856576"/>
        <c:axId val="142858112"/>
      </c:barChart>
      <c:catAx>
        <c:axId val="142856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42858112"/>
        <c:crosses val="autoZero"/>
        <c:auto val="1"/>
        <c:lblAlgn val="ctr"/>
        <c:lblOffset val="100"/>
        <c:noMultiLvlLbl val="0"/>
      </c:catAx>
      <c:valAx>
        <c:axId val="142858112"/>
        <c:scaling>
          <c:orientation val="minMax"/>
          <c:min val="0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4285657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2400">
          <a:latin typeface="Arial" panose="020B0604020202020204" pitchFamily="34" charset="0"/>
          <a:cs typeface="Arial" panose="020B0604020202020204" pitchFamily="34" charset="0"/>
        </a:defRPr>
      </a:pPr>
      <a:endParaRPr lang="ru-RU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722AB7-4371-4BEF-B59F-5BF6B66BCE84}" type="datetimeFigureOut">
              <a:rPr lang="ru-RU" smtClean="0"/>
              <a:t>05.12.2023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1C1DD-C587-402F-A3E9-51248A89EAC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4845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C81C1DD-C587-402F-A3E9-51248A89EAC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96068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12/5/2023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1028700" y="647700"/>
            <a:ext cx="16141700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БЮДЖЕТ НАДЕЖДИНСКОГО МУНИЦИПАЛЬНОГО РАЙОНА </a:t>
            </a:r>
          </a:p>
          <a:p>
            <a:pPr marL="0" lvl="0" indent="0" algn="ctr"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 2024 ГОД И ПЛАНОВЫЙ ПЕРИОД 2025 И 2026 ГОДОВ</a:t>
            </a:r>
            <a:endParaRPr lang="en-US" sz="4800" b="1" dirty="0">
              <a:solidFill>
                <a:srgbClr val="000000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3487401" y="9530172"/>
            <a:ext cx="377190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en-US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</a:t>
            </a: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 декабря 202</a:t>
            </a:r>
            <a:r>
              <a:rPr lang="en-US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3</a:t>
            </a: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600200" y="9530172"/>
            <a:ext cx="4114800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0" y="2796141"/>
            <a:ext cx="18243550" cy="6374847"/>
            <a:chOff x="0" y="0"/>
            <a:chExt cx="24384000" cy="8499796"/>
          </a:xfrm>
        </p:grpSpPr>
        <p:pic>
          <p:nvPicPr>
            <p:cNvPr id="8" name="Picture 8"/>
            <p:cNvPicPr>
              <a:picLocks noChangeAspect="1"/>
            </p:cNvPicPr>
            <p:nvPr/>
          </p:nvPicPr>
          <p:blipFill>
            <a:blip r:embed="rId2"/>
            <a:srcRect l="14682" t="10469" b="44934"/>
            <a:stretch>
              <a:fillRect/>
            </a:stretch>
          </p:blipFill>
          <p:spPr>
            <a:xfrm>
              <a:off x="0" y="0"/>
              <a:ext cx="24384000" cy="8499796"/>
            </a:xfrm>
            <a:prstGeom prst="rect">
              <a:avLst/>
            </a:prstGeom>
          </p:spPr>
        </p:pic>
      </p:grpSp>
      <p:sp>
        <p:nvSpPr>
          <p:cNvPr id="9" name="AutoShape 9"/>
          <p:cNvSpPr/>
          <p:nvPr/>
        </p:nvSpPr>
        <p:spPr>
          <a:xfrm>
            <a:off x="0" y="9144000"/>
            <a:ext cx="18288000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0" name="AutoShape 10"/>
          <p:cNvSpPr/>
          <p:nvPr/>
        </p:nvSpPr>
        <p:spPr>
          <a:xfrm>
            <a:off x="0" y="2783441"/>
            <a:ext cx="18288000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" y="6208766"/>
            <a:ext cx="17229957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3" name="Group 3"/>
          <p:cNvGrpSpPr/>
          <p:nvPr/>
        </p:nvGrpSpPr>
        <p:grpSpPr>
          <a:xfrm>
            <a:off x="944083" y="6053674"/>
            <a:ext cx="313708" cy="313708"/>
            <a:chOff x="0" y="0"/>
            <a:chExt cx="192166" cy="192166"/>
          </a:xfrm>
        </p:grpSpPr>
        <p:sp>
          <p:nvSpPr>
            <p:cNvPr id="4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7273912" y="6053674"/>
            <a:ext cx="313708" cy="313708"/>
            <a:chOff x="0" y="0"/>
            <a:chExt cx="192166" cy="192166"/>
          </a:xfrm>
        </p:grpSpPr>
        <p:sp>
          <p:nvSpPr>
            <p:cNvPr id="7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8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4108997" y="6053674"/>
            <a:ext cx="313708" cy="313708"/>
            <a:chOff x="0" y="0"/>
            <a:chExt cx="192166" cy="192166"/>
          </a:xfrm>
        </p:grpSpPr>
        <p:sp>
          <p:nvSpPr>
            <p:cNvPr id="10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1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2" name="Group 12"/>
          <p:cNvGrpSpPr/>
          <p:nvPr/>
        </p:nvGrpSpPr>
        <p:grpSpPr>
          <a:xfrm>
            <a:off x="10438826" y="6053674"/>
            <a:ext cx="313708" cy="313708"/>
            <a:chOff x="0" y="0"/>
            <a:chExt cx="192166" cy="192166"/>
          </a:xfrm>
        </p:grpSpPr>
        <p:sp>
          <p:nvSpPr>
            <p:cNvPr id="13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4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3603741" y="6053674"/>
            <a:ext cx="313708" cy="313708"/>
            <a:chOff x="0" y="0"/>
            <a:chExt cx="192166" cy="192166"/>
          </a:xfrm>
        </p:grpSpPr>
        <p:sp>
          <p:nvSpPr>
            <p:cNvPr id="16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7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2" name="Group 22"/>
          <p:cNvGrpSpPr/>
          <p:nvPr/>
        </p:nvGrpSpPr>
        <p:grpSpPr>
          <a:xfrm>
            <a:off x="9153040" y="3609112"/>
            <a:ext cx="6241104" cy="2520022"/>
            <a:chOff x="24331" y="-1"/>
            <a:chExt cx="7769056" cy="3360029"/>
          </a:xfrm>
        </p:grpSpPr>
        <p:sp>
          <p:nvSpPr>
            <p:cNvPr id="23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4" name="TextBox 24"/>
            <p:cNvSpPr txBox="1"/>
            <p:nvPr/>
          </p:nvSpPr>
          <p:spPr>
            <a:xfrm>
              <a:off x="1153961" y="784739"/>
              <a:ext cx="6639426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- 174 827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31" name="TextBox 31"/>
          <p:cNvSpPr txBox="1"/>
          <p:nvPr/>
        </p:nvSpPr>
        <p:spPr>
          <a:xfrm rot="16200000">
            <a:off x="31818" y="74728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1" name="TextBox 41"/>
          <p:cNvSpPr txBox="1"/>
          <p:nvPr/>
        </p:nvSpPr>
        <p:spPr>
          <a:xfrm>
            <a:off x="944305" y="1271587"/>
            <a:ext cx="14097000" cy="975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8515"/>
              </a:lnSpc>
            </a:pPr>
            <a:r>
              <a:rPr lang="ru-RU" sz="5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ОБЩЕГОСУДАРСТВЕННЫЕ  ВОПРОСЫ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0" name="TextBox 37"/>
          <p:cNvSpPr txBox="1"/>
          <p:nvPr/>
        </p:nvSpPr>
        <p:spPr>
          <a:xfrm>
            <a:off x="10060504" y="5021446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- 190 997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3" name="TextBox 31"/>
          <p:cNvSpPr txBox="1"/>
          <p:nvPr/>
        </p:nvSpPr>
        <p:spPr>
          <a:xfrm rot="16200000">
            <a:off x="5458495" y="76252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24"/>
          <p:cNvSpPr txBox="1"/>
          <p:nvPr/>
        </p:nvSpPr>
        <p:spPr>
          <a:xfrm>
            <a:off x="7206549" y="75127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172 072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5" name="TextBox 37"/>
          <p:cNvSpPr txBox="1"/>
          <p:nvPr/>
        </p:nvSpPr>
        <p:spPr>
          <a:xfrm>
            <a:off x="7103078" y="8266547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" name="TextBox 31"/>
          <p:cNvSpPr txBox="1"/>
          <p:nvPr/>
        </p:nvSpPr>
        <p:spPr>
          <a:xfrm rot="16200000">
            <a:off x="10875589" y="76252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7" name="TextBox 24"/>
          <p:cNvSpPr txBox="1"/>
          <p:nvPr/>
        </p:nvSpPr>
        <p:spPr>
          <a:xfrm>
            <a:off x="12623643" y="75127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174 168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37"/>
          <p:cNvSpPr txBox="1"/>
          <p:nvPr/>
        </p:nvSpPr>
        <p:spPr>
          <a:xfrm>
            <a:off x="12623643" y="8185045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Box 31"/>
          <p:cNvSpPr txBox="1"/>
          <p:nvPr/>
        </p:nvSpPr>
        <p:spPr>
          <a:xfrm rot="16200000">
            <a:off x="1913545" y="4440190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0" name="TextBox 24"/>
          <p:cNvSpPr txBox="1"/>
          <p:nvPr/>
        </p:nvSpPr>
        <p:spPr>
          <a:xfrm>
            <a:off x="3661598" y="4327724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125 748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" name="TextBox 37"/>
          <p:cNvSpPr txBox="1"/>
          <p:nvPr/>
        </p:nvSpPr>
        <p:spPr>
          <a:xfrm>
            <a:off x="3679149" y="5021446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-1" y="6208766"/>
            <a:ext cx="17229957" cy="1762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888853" y="876300"/>
            <a:ext cx="14122548" cy="2180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НАЦИОНАЛЬНАЯ   БЕЗОПАСНОСТЬ    и </a:t>
            </a: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правоохранительная деятельность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9" name="Group 3"/>
          <p:cNvGrpSpPr/>
          <p:nvPr/>
        </p:nvGrpSpPr>
        <p:grpSpPr>
          <a:xfrm>
            <a:off x="944083" y="6053674"/>
            <a:ext cx="313708" cy="313708"/>
            <a:chOff x="0" y="0"/>
            <a:chExt cx="192166" cy="192166"/>
          </a:xfrm>
        </p:grpSpPr>
        <p:sp>
          <p:nvSpPr>
            <p:cNvPr id="40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46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7" name="Group 6"/>
          <p:cNvGrpSpPr/>
          <p:nvPr/>
        </p:nvGrpSpPr>
        <p:grpSpPr>
          <a:xfrm>
            <a:off x="7273912" y="6053674"/>
            <a:ext cx="313708" cy="313708"/>
            <a:chOff x="0" y="0"/>
            <a:chExt cx="192166" cy="192166"/>
          </a:xfrm>
        </p:grpSpPr>
        <p:sp>
          <p:nvSpPr>
            <p:cNvPr id="48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49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Group 9"/>
          <p:cNvGrpSpPr/>
          <p:nvPr/>
        </p:nvGrpSpPr>
        <p:grpSpPr>
          <a:xfrm>
            <a:off x="4108997" y="6053674"/>
            <a:ext cx="313708" cy="313708"/>
            <a:chOff x="0" y="0"/>
            <a:chExt cx="192166" cy="192166"/>
          </a:xfrm>
        </p:grpSpPr>
        <p:sp>
          <p:nvSpPr>
            <p:cNvPr id="63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4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Group 12"/>
          <p:cNvGrpSpPr/>
          <p:nvPr/>
        </p:nvGrpSpPr>
        <p:grpSpPr>
          <a:xfrm>
            <a:off x="10438826" y="6053674"/>
            <a:ext cx="313708" cy="313708"/>
            <a:chOff x="0" y="0"/>
            <a:chExt cx="192166" cy="192166"/>
          </a:xfrm>
        </p:grpSpPr>
        <p:sp>
          <p:nvSpPr>
            <p:cNvPr id="66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7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Group 15"/>
          <p:cNvGrpSpPr/>
          <p:nvPr/>
        </p:nvGrpSpPr>
        <p:grpSpPr>
          <a:xfrm>
            <a:off x="13603741" y="6053674"/>
            <a:ext cx="313708" cy="313708"/>
            <a:chOff x="0" y="0"/>
            <a:chExt cx="192166" cy="192166"/>
          </a:xfrm>
        </p:grpSpPr>
        <p:sp>
          <p:nvSpPr>
            <p:cNvPr id="69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0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Group 22"/>
          <p:cNvGrpSpPr/>
          <p:nvPr/>
        </p:nvGrpSpPr>
        <p:grpSpPr>
          <a:xfrm>
            <a:off x="9153040" y="3609112"/>
            <a:ext cx="6241104" cy="2520022"/>
            <a:chOff x="24331" y="-1"/>
            <a:chExt cx="7769056" cy="3360029"/>
          </a:xfrm>
        </p:grpSpPr>
        <p:sp>
          <p:nvSpPr>
            <p:cNvPr id="72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TextBox 24"/>
            <p:cNvSpPr txBox="1"/>
            <p:nvPr/>
          </p:nvSpPr>
          <p:spPr>
            <a:xfrm>
              <a:off x="1153961" y="958147"/>
              <a:ext cx="6639426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11 942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4" name="TextBox 31"/>
          <p:cNvSpPr txBox="1"/>
          <p:nvPr/>
        </p:nvSpPr>
        <p:spPr>
          <a:xfrm rot="16200000">
            <a:off x="31818" y="74728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" name="TextBox 37"/>
          <p:cNvSpPr txBox="1"/>
          <p:nvPr/>
        </p:nvSpPr>
        <p:spPr>
          <a:xfrm>
            <a:off x="10060504" y="4975324"/>
            <a:ext cx="2893496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6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11 974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31"/>
          <p:cNvSpPr txBox="1"/>
          <p:nvPr/>
        </p:nvSpPr>
        <p:spPr>
          <a:xfrm rot="16200000">
            <a:off x="5458495" y="76252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24"/>
          <p:cNvSpPr txBox="1"/>
          <p:nvPr/>
        </p:nvSpPr>
        <p:spPr>
          <a:xfrm>
            <a:off x="7206549" y="75127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12 077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37"/>
          <p:cNvSpPr txBox="1"/>
          <p:nvPr/>
        </p:nvSpPr>
        <p:spPr>
          <a:xfrm>
            <a:off x="7103078" y="8266547"/>
            <a:ext cx="2375710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0,5%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31"/>
          <p:cNvSpPr txBox="1"/>
          <p:nvPr/>
        </p:nvSpPr>
        <p:spPr>
          <a:xfrm rot="16200000">
            <a:off x="10875589" y="76252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12623643" y="75127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12 184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37"/>
          <p:cNvSpPr txBox="1"/>
          <p:nvPr/>
        </p:nvSpPr>
        <p:spPr>
          <a:xfrm>
            <a:off x="12623643" y="8268037"/>
            <a:ext cx="193055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0,5%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31"/>
          <p:cNvSpPr txBox="1"/>
          <p:nvPr/>
        </p:nvSpPr>
        <p:spPr>
          <a:xfrm rot="16200000">
            <a:off x="1913545" y="4440190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3661598" y="4327724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10 142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37"/>
          <p:cNvSpPr txBox="1"/>
          <p:nvPr/>
        </p:nvSpPr>
        <p:spPr>
          <a:xfrm>
            <a:off x="3679149" y="5021446"/>
            <a:ext cx="2389849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0,3%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88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89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700207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-1" y="6208766"/>
            <a:ext cx="17189013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944305" y="1644868"/>
            <a:ext cx="14097000" cy="1090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НАЦИОНАЛЬНАЯ  ЭКОНОМИКА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grpSp>
        <p:nvGrpSpPr>
          <p:cNvPr id="47" name="Group 3"/>
          <p:cNvGrpSpPr/>
          <p:nvPr/>
        </p:nvGrpSpPr>
        <p:grpSpPr>
          <a:xfrm>
            <a:off x="944083" y="6048152"/>
            <a:ext cx="313708" cy="319230"/>
            <a:chOff x="0" y="0"/>
            <a:chExt cx="192166" cy="192166"/>
          </a:xfrm>
        </p:grpSpPr>
        <p:sp>
          <p:nvSpPr>
            <p:cNvPr id="48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49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2" name="Group 6"/>
          <p:cNvGrpSpPr/>
          <p:nvPr/>
        </p:nvGrpSpPr>
        <p:grpSpPr>
          <a:xfrm>
            <a:off x="7273912" y="6048152"/>
            <a:ext cx="313708" cy="319230"/>
            <a:chOff x="0" y="0"/>
            <a:chExt cx="192166" cy="192166"/>
          </a:xfrm>
        </p:grpSpPr>
        <p:sp>
          <p:nvSpPr>
            <p:cNvPr id="63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4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5" name="Group 9"/>
          <p:cNvGrpSpPr/>
          <p:nvPr/>
        </p:nvGrpSpPr>
        <p:grpSpPr>
          <a:xfrm>
            <a:off x="4108997" y="6048152"/>
            <a:ext cx="313708" cy="319230"/>
            <a:chOff x="0" y="0"/>
            <a:chExt cx="192166" cy="192166"/>
          </a:xfrm>
        </p:grpSpPr>
        <p:sp>
          <p:nvSpPr>
            <p:cNvPr id="66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7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8" name="Group 12"/>
          <p:cNvGrpSpPr/>
          <p:nvPr/>
        </p:nvGrpSpPr>
        <p:grpSpPr>
          <a:xfrm>
            <a:off x="10438826" y="6048152"/>
            <a:ext cx="313708" cy="319230"/>
            <a:chOff x="0" y="0"/>
            <a:chExt cx="192166" cy="192166"/>
          </a:xfrm>
        </p:grpSpPr>
        <p:sp>
          <p:nvSpPr>
            <p:cNvPr id="69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0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Group 15"/>
          <p:cNvGrpSpPr/>
          <p:nvPr/>
        </p:nvGrpSpPr>
        <p:grpSpPr>
          <a:xfrm>
            <a:off x="13603741" y="6048152"/>
            <a:ext cx="313708" cy="319230"/>
            <a:chOff x="0" y="0"/>
            <a:chExt cx="192166" cy="192166"/>
          </a:xfrm>
        </p:grpSpPr>
        <p:sp>
          <p:nvSpPr>
            <p:cNvPr id="72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3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4" name="Group 22"/>
          <p:cNvGrpSpPr/>
          <p:nvPr/>
        </p:nvGrpSpPr>
        <p:grpSpPr>
          <a:xfrm>
            <a:off x="9153040" y="3520391"/>
            <a:ext cx="6241104" cy="2608744"/>
            <a:chOff x="24331" y="-1"/>
            <a:chExt cx="7769056" cy="3360029"/>
          </a:xfrm>
        </p:grpSpPr>
        <p:sp>
          <p:nvSpPr>
            <p:cNvPr id="75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24"/>
            <p:cNvSpPr txBox="1"/>
            <p:nvPr/>
          </p:nvSpPr>
          <p:spPr>
            <a:xfrm>
              <a:off x="1153961" y="869317"/>
              <a:ext cx="6639426" cy="512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</a:t>
              </a:r>
              <a:r>
                <a:rPr lang="ru-RU" sz="40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237 296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7" name="TextBox 31"/>
          <p:cNvSpPr txBox="1"/>
          <p:nvPr/>
        </p:nvSpPr>
        <p:spPr>
          <a:xfrm rot="16200000">
            <a:off x="9637" y="74506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8" name="TextBox 37"/>
          <p:cNvSpPr txBox="1"/>
          <p:nvPr/>
        </p:nvSpPr>
        <p:spPr>
          <a:xfrm>
            <a:off x="10060504" y="5021446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184 873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31"/>
          <p:cNvSpPr txBox="1"/>
          <p:nvPr/>
        </p:nvSpPr>
        <p:spPr>
          <a:xfrm rot="16200000">
            <a:off x="5436314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24"/>
          <p:cNvSpPr txBox="1"/>
          <p:nvPr/>
        </p:nvSpPr>
        <p:spPr>
          <a:xfrm>
            <a:off x="7206549" y="75127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143 725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37"/>
          <p:cNvSpPr txBox="1"/>
          <p:nvPr/>
        </p:nvSpPr>
        <p:spPr>
          <a:xfrm>
            <a:off x="7103078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6%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31"/>
          <p:cNvSpPr txBox="1"/>
          <p:nvPr/>
        </p:nvSpPr>
        <p:spPr>
          <a:xfrm rot="16200000">
            <a:off x="10853408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24"/>
          <p:cNvSpPr txBox="1"/>
          <p:nvPr/>
        </p:nvSpPr>
        <p:spPr>
          <a:xfrm>
            <a:off x="12623643" y="75127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145 101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37"/>
          <p:cNvSpPr txBox="1"/>
          <p:nvPr/>
        </p:nvSpPr>
        <p:spPr>
          <a:xfrm>
            <a:off x="12623643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31"/>
          <p:cNvSpPr txBox="1"/>
          <p:nvPr/>
        </p:nvSpPr>
        <p:spPr>
          <a:xfrm rot="16200000">
            <a:off x="1891364" y="4418010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24"/>
          <p:cNvSpPr txBox="1"/>
          <p:nvPr/>
        </p:nvSpPr>
        <p:spPr>
          <a:xfrm>
            <a:off x="3661598" y="4327724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197 067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37"/>
          <p:cNvSpPr txBox="1"/>
          <p:nvPr/>
        </p:nvSpPr>
        <p:spPr>
          <a:xfrm>
            <a:off x="3679149" y="5021446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145178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76199" y="6181952"/>
            <a:ext cx="17097375" cy="28575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1038761" y="1271587"/>
            <a:ext cx="14097000" cy="1090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Жилищно-коммунальное хозяйство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grpSp>
        <p:nvGrpSpPr>
          <p:cNvPr id="90" name="Group 3"/>
          <p:cNvGrpSpPr/>
          <p:nvPr/>
        </p:nvGrpSpPr>
        <p:grpSpPr>
          <a:xfrm>
            <a:off x="944083" y="6053674"/>
            <a:ext cx="313708" cy="313708"/>
            <a:chOff x="0" y="0"/>
            <a:chExt cx="192166" cy="192166"/>
          </a:xfrm>
        </p:grpSpPr>
        <p:sp>
          <p:nvSpPr>
            <p:cNvPr id="91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92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3" name="Group 6"/>
          <p:cNvGrpSpPr/>
          <p:nvPr/>
        </p:nvGrpSpPr>
        <p:grpSpPr>
          <a:xfrm>
            <a:off x="7273912" y="6053674"/>
            <a:ext cx="313708" cy="313708"/>
            <a:chOff x="0" y="0"/>
            <a:chExt cx="192166" cy="192166"/>
          </a:xfrm>
        </p:grpSpPr>
        <p:sp>
          <p:nvSpPr>
            <p:cNvPr id="94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95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6" name="Group 9"/>
          <p:cNvGrpSpPr/>
          <p:nvPr/>
        </p:nvGrpSpPr>
        <p:grpSpPr>
          <a:xfrm>
            <a:off x="4108997" y="6053674"/>
            <a:ext cx="313708" cy="313708"/>
            <a:chOff x="0" y="0"/>
            <a:chExt cx="192166" cy="192166"/>
          </a:xfrm>
        </p:grpSpPr>
        <p:sp>
          <p:nvSpPr>
            <p:cNvPr id="97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98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9" name="Group 12"/>
          <p:cNvGrpSpPr/>
          <p:nvPr/>
        </p:nvGrpSpPr>
        <p:grpSpPr>
          <a:xfrm>
            <a:off x="10438826" y="6053674"/>
            <a:ext cx="313708" cy="313708"/>
            <a:chOff x="0" y="0"/>
            <a:chExt cx="192166" cy="192166"/>
          </a:xfrm>
        </p:grpSpPr>
        <p:sp>
          <p:nvSpPr>
            <p:cNvPr id="100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01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2" name="Group 15"/>
          <p:cNvGrpSpPr/>
          <p:nvPr/>
        </p:nvGrpSpPr>
        <p:grpSpPr>
          <a:xfrm>
            <a:off x="13603741" y="6053674"/>
            <a:ext cx="313708" cy="313708"/>
            <a:chOff x="0" y="0"/>
            <a:chExt cx="192166" cy="192166"/>
          </a:xfrm>
        </p:grpSpPr>
        <p:sp>
          <p:nvSpPr>
            <p:cNvPr id="103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04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5" name="Group 22"/>
          <p:cNvGrpSpPr/>
          <p:nvPr/>
        </p:nvGrpSpPr>
        <p:grpSpPr>
          <a:xfrm>
            <a:off x="9153040" y="3609112"/>
            <a:ext cx="6241104" cy="2520022"/>
            <a:chOff x="24331" y="-1"/>
            <a:chExt cx="7769056" cy="3360029"/>
          </a:xfrm>
        </p:grpSpPr>
        <p:sp>
          <p:nvSpPr>
            <p:cNvPr id="106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7" name="TextBox 24"/>
            <p:cNvSpPr txBox="1"/>
            <p:nvPr/>
          </p:nvSpPr>
          <p:spPr>
            <a:xfrm>
              <a:off x="1153961" y="784739"/>
              <a:ext cx="6639426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169 935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8" name="TextBox 31"/>
          <p:cNvSpPr txBox="1"/>
          <p:nvPr/>
        </p:nvSpPr>
        <p:spPr>
          <a:xfrm rot="16200000">
            <a:off x="31818" y="74728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9" name="TextBox 37"/>
          <p:cNvSpPr txBox="1"/>
          <p:nvPr/>
        </p:nvSpPr>
        <p:spPr>
          <a:xfrm>
            <a:off x="10060504" y="5021446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40 287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TextBox 31"/>
          <p:cNvSpPr txBox="1"/>
          <p:nvPr/>
        </p:nvSpPr>
        <p:spPr>
          <a:xfrm rot="16200000">
            <a:off x="5382295" y="7549033"/>
            <a:ext cx="267242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TextBox 24"/>
          <p:cNvSpPr txBox="1"/>
          <p:nvPr/>
        </p:nvSpPr>
        <p:spPr>
          <a:xfrm>
            <a:off x="7206549" y="73603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37 127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TextBox 37"/>
          <p:cNvSpPr txBox="1"/>
          <p:nvPr/>
        </p:nvSpPr>
        <p:spPr>
          <a:xfrm>
            <a:off x="7103078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TextBox 31"/>
          <p:cNvSpPr txBox="1"/>
          <p:nvPr/>
        </p:nvSpPr>
        <p:spPr>
          <a:xfrm rot="16200000">
            <a:off x="10799389" y="7549033"/>
            <a:ext cx="267242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TextBox 24"/>
          <p:cNvSpPr txBox="1"/>
          <p:nvPr/>
        </p:nvSpPr>
        <p:spPr>
          <a:xfrm>
            <a:off x="12580173" y="73603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17 026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TextBox 37"/>
          <p:cNvSpPr txBox="1"/>
          <p:nvPr/>
        </p:nvSpPr>
        <p:spPr>
          <a:xfrm>
            <a:off x="12623643" y="8185045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TextBox 31"/>
          <p:cNvSpPr txBox="1"/>
          <p:nvPr/>
        </p:nvSpPr>
        <p:spPr>
          <a:xfrm rot="16200000">
            <a:off x="1935724" y="4462370"/>
            <a:ext cx="247566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TextBox 24"/>
          <p:cNvSpPr txBox="1"/>
          <p:nvPr/>
        </p:nvSpPr>
        <p:spPr>
          <a:xfrm>
            <a:off x="3661598" y="4185047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635 846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TextBox 37"/>
          <p:cNvSpPr txBox="1"/>
          <p:nvPr/>
        </p:nvSpPr>
        <p:spPr>
          <a:xfrm>
            <a:off x="3679149" y="5021446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39359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086" y="6181953"/>
            <a:ext cx="17144489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944305" y="1271587"/>
            <a:ext cx="14097000" cy="1090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ОБРАЗОВАНИЕ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63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64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65" name="AutoShape 2"/>
          <p:cNvSpPr/>
          <p:nvPr/>
        </p:nvSpPr>
        <p:spPr>
          <a:xfrm flipV="1">
            <a:off x="76199" y="6181952"/>
            <a:ext cx="17097375" cy="28575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66" name="Group 3"/>
          <p:cNvGrpSpPr/>
          <p:nvPr/>
        </p:nvGrpSpPr>
        <p:grpSpPr>
          <a:xfrm>
            <a:off x="944083" y="6053674"/>
            <a:ext cx="313708" cy="313708"/>
            <a:chOff x="0" y="0"/>
            <a:chExt cx="192166" cy="192166"/>
          </a:xfrm>
        </p:grpSpPr>
        <p:sp>
          <p:nvSpPr>
            <p:cNvPr id="67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8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6"/>
          <p:cNvGrpSpPr/>
          <p:nvPr/>
        </p:nvGrpSpPr>
        <p:grpSpPr>
          <a:xfrm>
            <a:off x="7273912" y="6053674"/>
            <a:ext cx="313708" cy="313708"/>
            <a:chOff x="0" y="0"/>
            <a:chExt cx="192166" cy="192166"/>
          </a:xfrm>
        </p:grpSpPr>
        <p:sp>
          <p:nvSpPr>
            <p:cNvPr id="70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1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Group 9"/>
          <p:cNvGrpSpPr/>
          <p:nvPr/>
        </p:nvGrpSpPr>
        <p:grpSpPr>
          <a:xfrm>
            <a:off x="4108997" y="6053674"/>
            <a:ext cx="313708" cy="313708"/>
            <a:chOff x="0" y="0"/>
            <a:chExt cx="192166" cy="192166"/>
          </a:xfrm>
        </p:grpSpPr>
        <p:sp>
          <p:nvSpPr>
            <p:cNvPr id="73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4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Group 12"/>
          <p:cNvGrpSpPr/>
          <p:nvPr/>
        </p:nvGrpSpPr>
        <p:grpSpPr>
          <a:xfrm>
            <a:off x="10438826" y="6053674"/>
            <a:ext cx="313708" cy="313708"/>
            <a:chOff x="0" y="0"/>
            <a:chExt cx="192166" cy="192166"/>
          </a:xfrm>
        </p:grpSpPr>
        <p:sp>
          <p:nvSpPr>
            <p:cNvPr id="76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7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8" name="Group 15"/>
          <p:cNvGrpSpPr/>
          <p:nvPr/>
        </p:nvGrpSpPr>
        <p:grpSpPr>
          <a:xfrm>
            <a:off x="13603741" y="6053674"/>
            <a:ext cx="313708" cy="313708"/>
            <a:chOff x="0" y="0"/>
            <a:chExt cx="192166" cy="192166"/>
          </a:xfrm>
        </p:grpSpPr>
        <p:sp>
          <p:nvSpPr>
            <p:cNvPr id="79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80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83" name="TextBox 24"/>
          <p:cNvSpPr txBox="1"/>
          <p:nvPr/>
        </p:nvSpPr>
        <p:spPr>
          <a:xfrm>
            <a:off x="9956823" y="2724040"/>
            <a:ext cx="5333640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2 912 629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31"/>
          <p:cNvSpPr txBox="1"/>
          <p:nvPr/>
        </p:nvSpPr>
        <p:spPr>
          <a:xfrm rot="16200000">
            <a:off x="31818" y="7472833"/>
            <a:ext cx="2520022" cy="76914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37"/>
          <p:cNvSpPr txBox="1"/>
          <p:nvPr/>
        </p:nvSpPr>
        <p:spPr>
          <a:xfrm>
            <a:off x="9956824" y="3614015"/>
            <a:ext cx="1310616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75%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607525" y="6670467"/>
            <a:ext cx="4743276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2 725 334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37"/>
          <p:cNvSpPr txBox="1"/>
          <p:nvPr/>
        </p:nvSpPr>
        <p:spPr>
          <a:xfrm>
            <a:off x="1796738" y="7514255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79%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31"/>
          <p:cNvSpPr txBox="1"/>
          <p:nvPr/>
        </p:nvSpPr>
        <p:spPr>
          <a:xfrm rot="16200000">
            <a:off x="5382295" y="7549033"/>
            <a:ext cx="267242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7103078" y="6670466"/>
            <a:ext cx="4633428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1 711 530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37"/>
          <p:cNvSpPr txBox="1"/>
          <p:nvPr/>
        </p:nvSpPr>
        <p:spPr>
          <a:xfrm>
            <a:off x="7103078" y="7482302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73%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1" name="TextBox 31"/>
          <p:cNvSpPr txBox="1"/>
          <p:nvPr/>
        </p:nvSpPr>
        <p:spPr>
          <a:xfrm rot="16200000">
            <a:off x="10799389" y="7590100"/>
            <a:ext cx="267242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" name="TextBox 24"/>
          <p:cNvSpPr txBox="1"/>
          <p:nvPr/>
        </p:nvSpPr>
        <p:spPr>
          <a:xfrm>
            <a:off x="12520172" y="6619901"/>
            <a:ext cx="4470536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1 829 029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3" name="TextBox 37"/>
          <p:cNvSpPr txBox="1"/>
          <p:nvPr/>
        </p:nvSpPr>
        <p:spPr>
          <a:xfrm>
            <a:off x="12612785" y="7446929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74%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" name="TextBox 31"/>
          <p:cNvSpPr txBox="1"/>
          <p:nvPr/>
        </p:nvSpPr>
        <p:spPr>
          <a:xfrm rot="16200000">
            <a:off x="1935724" y="3665722"/>
            <a:ext cx="247566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5" name="TextBox 24"/>
          <p:cNvSpPr txBox="1"/>
          <p:nvPr/>
        </p:nvSpPr>
        <p:spPr>
          <a:xfrm>
            <a:off x="3661597" y="2715750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1 565 965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" name="TextBox 37"/>
          <p:cNvSpPr txBox="1"/>
          <p:nvPr/>
        </p:nvSpPr>
        <p:spPr>
          <a:xfrm>
            <a:off x="3679149" y="3580353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55%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7" name="TextBox 31"/>
          <p:cNvSpPr txBox="1"/>
          <p:nvPr/>
        </p:nvSpPr>
        <p:spPr>
          <a:xfrm rot="16200000">
            <a:off x="8003870" y="3722239"/>
            <a:ext cx="2475662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" name="TextBox 24"/>
          <p:cNvSpPr txBox="1"/>
          <p:nvPr/>
        </p:nvSpPr>
        <p:spPr>
          <a:xfrm>
            <a:off x="3661597" y="4213529"/>
            <a:ext cx="496329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</a:t>
            </a:r>
            <a:r>
              <a:rPr lang="ru-RU" sz="28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–  642 077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            –  820 833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Дополнительное–75 913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9" name="TextBox 24"/>
          <p:cNvSpPr txBox="1"/>
          <p:nvPr/>
        </p:nvSpPr>
        <p:spPr>
          <a:xfrm>
            <a:off x="10038527" y="4133963"/>
            <a:ext cx="496329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</a:t>
            </a:r>
            <a:r>
              <a:rPr lang="ru-RU" sz="28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–  743 742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           – 2 053 471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Дополнительное– 83 155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" name="TextBox 24"/>
          <p:cNvSpPr txBox="1"/>
          <p:nvPr/>
        </p:nvSpPr>
        <p:spPr>
          <a:xfrm>
            <a:off x="1421728" y="8268037"/>
            <a:ext cx="496329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</a:t>
            </a:r>
            <a:r>
              <a:rPr lang="ru-RU" sz="28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–  484 172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          – 2 120 611 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тыс. 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Дополнительное–82 607 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1" name="TextBox 24"/>
          <p:cNvSpPr txBox="1"/>
          <p:nvPr/>
        </p:nvSpPr>
        <p:spPr>
          <a:xfrm>
            <a:off x="6982621" y="8268037"/>
            <a:ext cx="496329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</a:t>
            </a:r>
            <a:r>
              <a:rPr lang="ru-RU" sz="28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–  491 712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            – 1098 059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Дополнительное– 86 075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" name="TextBox 24"/>
          <p:cNvSpPr txBox="1"/>
          <p:nvPr/>
        </p:nvSpPr>
        <p:spPr>
          <a:xfrm>
            <a:off x="12324583" y="8156721"/>
            <a:ext cx="4963290" cy="11541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Дошкольное</a:t>
            </a:r>
            <a:r>
              <a:rPr lang="ru-RU" sz="28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–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511 160</a:t>
            </a:r>
            <a:r>
              <a:rPr lang="ru-RU" sz="2800" u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Общее            –1 192 115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₽</a:t>
            </a:r>
          </a:p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Дополнительное–89 536 тыс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859779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extBox 41"/>
          <p:cNvSpPr txBox="1"/>
          <p:nvPr/>
        </p:nvSpPr>
        <p:spPr>
          <a:xfrm>
            <a:off x="944304" y="1640395"/>
            <a:ext cx="15362495" cy="1090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КУЛЬТУРА  И  КИНЕМАТОГРАФИЯ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90" name="AutoShape 2"/>
          <p:cNvSpPr/>
          <p:nvPr/>
        </p:nvSpPr>
        <p:spPr>
          <a:xfrm>
            <a:off x="-1" y="6208766"/>
            <a:ext cx="17189013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91" name="Group 3"/>
          <p:cNvGrpSpPr/>
          <p:nvPr/>
        </p:nvGrpSpPr>
        <p:grpSpPr>
          <a:xfrm>
            <a:off x="944083" y="6048152"/>
            <a:ext cx="313708" cy="319230"/>
            <a:chOff x="0" y="0"/>
            <a:chExt cx="192166" cy="192166"/>
          </a:xfrm>
        </p:grpSpPr>
        <p:sp>
          <p:nvSpPr>
            <p:cNvPr id="92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93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4" name="Group 6"/>
          <p:cNvGrpSpPr/>
          <p:nvPr/>
        </p:nvGrpSpPr>
        <p:grpSpPr>
          <a:xfrm>
            <a:off x="7273912" y="6048152"/>
            <a:ext cx="313708" cy="319230"/>
            <a:chOff x="0" y="0"/>
            <a:chExt cx="192166" cy="192166"/>
          </a:xfrm>
        </p:grpSpPr>
        <p:sp>
          <p:nvSpPr>
            <p:cNvPr id="95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96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97" name="Group 9"/>
          <p:cNvGrpSpPr/>
          <p:nvPr/>
        </p:nvGrpSpPr>
        <p:grpSpPr>
          <a:xfrm>
            <a:off x="4108997" y="6048152"/>
            <a:ext cx="313708" cy="319230"/>
            <a:chOff x="0" y="0"/>
            <a:chExt cx="192166" cy="192166"/>
          </a:xfrm>
        </p:grpSpPr>
        <p:sp>
          <p:nvSpPr>
            <p:cNvPr id="98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99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0" name="Group 12"/>
          <p:cNvGrpSpPr/>
          <p:nvPr/>
        </p:nvGrpSpPr>
        <p:grpSpPr>
          <a:xfrm>
            <a:off x="10438826" y="6048152"/>
            <a:ext cx="313708" cy="319230"/>
            <a:chOff x="0" y="0"/>
            <a:chExt cx="192166" cy="192166"/>
          </a:xfrm>
        </p:grpSpPr>
        <p:sp>
          <p:nvSpPr>
            <p:cNvPr id="101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02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3" name="Group 15"/>
          <p:cNvGrpSpPr/>
          <p:nvPr/>
        </p:nvGrpSpPr>
        <p:grpSpPr>
          <a:xfrm>
            <a:off x="13603741" y="6048152"/>
            <a:ext cx="313708" cy="319230"/>
            <a:chOff x="0" y="0"/>
            <a:chExt cx="192166" cy="192166"/>
          </a:xfrm>
        </p:grpSpPr>
        <p:sp>
          <p:nvSpPr>
            <p:cNvPr id="104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105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06" name="Group 22"/>
          <p:cNvGrpSpPr/>
          <p:nvPr/>
        </p:nvGrpSpPr>
        <p:grpSpPr>
          <a:xfrm>
            <a:off x="9153040" y="3520391"/>
            <a:ext cx="6241104" cy="2608744"/>
            <a:chOff x="24331" y="-1"/>
            <a:chExt cx="7769056" cy="3360029"/>
          </a:xfrm>
        </p:grpSpPr>
        <p:sp>
          <p:nvSpPr>
            <p:cNvPr id="107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8" name="TextBox 24"/>
            <p:cNvSpPr txBox="1"/>
            <p:nvPr/>
          </p:nvSpPr>
          <p:spPr>
            <a:xfrm>
              <a:off x="1153961" y="869317"/>
              <a:ext cx="6639426" cy="512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44 338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09" name="TextBox 31"/>
          <p:cNvSpPr txBox="1"/>
          <p:nvPr/>
        </p:nvSpPr>
        <p:spPr>
          <a:xfrm rot="16200000">
            <a:off x="9637" y="74506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0" name="TextBox 37"/>
          <p:cNvSpPr txBox="1"/>
          <p:nvPr/>
        </p:nvSpPr>
        <p:spPr>
          <a:xfrm>
            <a:off x="10060504" y="5021446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1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45 938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3" name="TextBox 31"/>
          <p:cNvSpPr txBox="1"/>
          <p:nvPr/>
        </p:nvSpPr>
        <p:spPr>
          <a:xfrm rot="16200000">
            <a:off x="5436314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4" name="TextBox 24"/>
          <p:cNvSpPr txBox="1"/>
          <p:nvPr/>
        </p:nvSpPr>
        <p:spPr>
          <a:xfrm>
            <a:off x="7206549" y="75127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47 439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" name="TextBox 37"/>
          <p:cNvSpPr txBox="1"/>
          <p:nvPr/>
        </p:nvSpPr>
        <p:spPr>
          <a:xfrm>
            <a:off x="7103078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6" name="TextBox 31"/>
          <p:cNvSpPr txBox="1"/>
          <p:nvPr/>
        </p:nvSpPr>
        <p:spPr>
          <a:xfrm rot="16200000">
            <a:off x="10853408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7" name="TextBox 24"/>
          <p:cNvSpPr txBox="1"/>
          <p:nvPr/>
        </p:nvSpPr>
        <p:spPr>
          <a:xfrm>
            <a:off x="12623643" y="75127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49 407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8" name="TextBox 37"/>
          <p:cNvSpPr txBox="1"/>
          <p:nvPr/>
        </p:nvSpPr>
        <p:spPr>
          <a:xfrm>
            <a:off x="12623643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9" name="TextBox 31"/>
          <p:cNvSpPr txBox="1"/>
          <p:nvPr/>
        </p:nvSpPr>
        <p:spPr>
          <a:xfrm rot="16200000">
            <a:off x="1891364" y="4418010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0" name="TextBox 24"/>
          <p:cNvSpPr txBox="1"/>
          <p:nvPr/>
        </p:nvSpPr>
        <p:spPr>
          <a:xfrm>
            <a:off x="3661598" y="4327724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35 721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1" name="TextBox 37"/>
          <p:cNvSpPr txBox="1"/>
          <p:nvPr/>
        </p:nvSpPr>
        <p:spPr>
          <a:xfrm>
            <a:off x="3679149" y="5021446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251762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0" y="6181952"/>
            <a:ext cx="17270900" cy="28575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944305" y="1632168"/>
            <a:ext cx="14097000" cy="975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СОЦИАЛЬНАЯ  ПОЛИТИКА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7" name="AutoShape 2"/>
          <p:cNvSpPr/>
          <p:nvPr/>
        </p:nvSpPr>
        <p:spPr>
          <a:xfrm>
            <a:off x="-1" y="6208766"/>
            <a:ext cx="17189013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8" name="Group 3"/>
          <p:cNvGrpSpPr/>
          <p:nvPr/>
        </p:nvGrpSpPr>
        <p:grpSpPr>
          <a:xfrm>
            <a:off x="944083" y="6048152"/>
            <a:ext cx="313708" cy="319230"/>
            <a:chOff x="0" y="0"/>
            <a:chExt cx="192166" cy="192166"/>
          </a:xfrm>
        </p:grpSpPr>
        <p:sp>
          <p:nvSpPr>
            <p:cNvPr id="49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2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Group 6"/>
          <p:cNvGrpSpPr/>
          <p:nvPr/>
        </p:nvGrpSpPr>
        <p:grpSpPr>
          <a:xfrm>
            <a:off x="7273912" y="6048152"/>
            <a:ext cx="313708" cy="319230"/>
            <a:chOff x="0" y="0"/>
            <a:chExt cx="192166" cy="192166"/>
          </a:xfrm>
        </p:grpSpPr>
        <p:sp>
          <p:nvSpPr>
            <p:cNvPr id="64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5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oup 9"/>
          <p:cNvGrpSpPr/>
          <p:nvPr/>
        </p:nvGrpSpPr>
        <p:grpSpPr>
          <a:xfrm>
            <a:off x="4108997" y="6048152"/>
            <a:ext cx="313708" cy="319230"/>
            <a:chOff x="0" y="0"/>
            <a:chExt cx="192166" cy="192166"/>
          </a:xfrm>
        </p:grpSpPr>
        <p:sp>
          <p:nvSpPr>
            <p:cNvPr id="67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8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12"/>
          <p:cNvGrpSpPr/>
          <p:nvPr/>
        </p:nvGrpSpPr>
        <p:grpSpPr>
          <a:xfrm>
            <a:off x="10438826" y="6048152"/>
            <a:ext cx="313708" cy="319230"/>
            <a:chOff x="0" y="0"/>
            <a:chExt cx="192166" cy="192166"/>
          </a:xfrm>
        </p:grpSpPr>
        <p:sp>
          <p:nvSpPr>
            <p:cNvPr id="70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1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Group 15"/>
          <p:cNvGrpSpPr/>
          <p:nvPr/>
        </p:nvGrpSpPr>
        <p:grpSpPr>
          <a:xfrm>
            <a:off x="13603741" y="6048152"/>
            <a:ext cx="313708" cy="319230"/>
            <a:chOff x="0" y="0"/>
            <a:chExt cx="192166" cy="192166"/>
          </a:xfrm>
        </p:grpSpPr>
        <p:sp>
          <p:nvSpPr>
            <p:cNvPr id="73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4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Group 22"/>
          <p:cNvGrpSpPr/>
          <p:nvPr/>
        </p:nvGrpSpPr>
        <p:grpSpPr>
          <a:xfrm>
            <a:off x="9153040" y="3520391"/>
            <a:ext cx="6241104" cy="2608744"/>
            <a:chOff x="24331" y="-1"/>
            <a:chExt cx="7769056" cy="3360029"/>
          </a:xfrm>
        </p:grpSpPr>
        <p:sp>
          <p:nvSpPr>
            <p:cNvPr id="76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24"/>
            <p:cNvSpPr txBox="1"/>
            <p:nvPr/>
          </p:nvSpPr>
          <p:spPr>
            <a:xfrm>
              <a:off x="1153961" y="869317"/>
              <a:ext cx="6639426" cy="512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219 521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8" name="TextBox 31"/>
          <p:cNvSpPr txBox="1"/>
          <p:nvPr/>
        </p:nvSpPr>
        <p:spPr>
          <a:xfrm rot="16200000">
            <a:off x="9637" y="74506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37"/>
          <p:cNvSpPr txBox="1"/>
          <p:nvPr/>
        </p:nvSpPr>
        <p:spPr>
          <a:xfrm>
            <a:off x="10060504" y="5021446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141 768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31"/>
          <p:cNvSpPr txBox="1"/>
          <p:nvPr/>
        </p:nvSpPr>
        <p:spPr>
          <a:xfrm rot="16200000">
            <a:off x="5436314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24"/>
          <p:cNvSpPr txBox="1"/>
          <p:nvPr/>
        </p:nvSpPr>
        <p:spPr>
          <a:xfrm>
            <a:off x="7206549" y="75127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97 811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37"/>
          <p:cNvSpPr txBox="1"/>
          <p:nvPr/>
        </p:nvSpPr>
        <p:spPr>
          <a:xfrm>
            <a:off x="7103078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31"/>
          <p:cNvSpPr txBox="1"/>
          <p:nvPr/>
        </p:nvSpPr>
        <p:spPr>
          <a:xfrm rot="16200000">
            <a:off x="10853408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2623643" y="75127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83 783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37"/>
          <p:cNvSpPr txBox="1"/>
          <p:nvPr/>
        </p:nvSpPr>
        <p:spPr>
          <a:xfrm>
            <a:off x="12623643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31"/>
          <p:cNvSpPr txBox="1"/>
          <p:nvPr/>
        </p:nvSpPr>
        <p:spPr>
          <a:xfrm rot="16200000">
            <a:off x="1891364" y="4418010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3661598" y="4327724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97 980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37"/>
          <p:cNvSpPr txBox="1"/>
          <p:nvPr/>
        </p:nvSpPr>
        <p:spPr>
          <a:xfrm>
            <a:off x="3679149" y="5021446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531522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29086" y="6181953"/>
            <a:ext cx="17144489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944305" y="1632168"/>
            <a:ext cx="14097000" cy="975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ФИЗИЧЕСКАЯ  КУЛЬТУРА  И  СПОРТ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7" name="AutoShape 2"/>
          <p:cNvSpPr/>
          <p:nvPr/>
        </p:nvSpPr>
        <p:spPr>
          <a:xfrm>
            <a:off x="-1" y="6208766"/>
            <a:ext cx="17189013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8" name="Group 3"/>
          <p:cNvGrpSpPr/>
          <p:nvPr/>
        </p:nvGrpSpPr>
        <p:grpSpPr>
          <a:xfrm>
            <a:off x="944083" y="6048152"/>
            <a:ext cx="313708" cy="319230"/>
            <a:chOff x="0" y="0"/>
            <a:chExt cx="192166" cy="192166"/>
          </a:xfrm>
        </p:grpSpPr>
        <p:sp>
          <p:nvSpPr>
            <p:cNvPr id="49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2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Group 6"/>
          <p:cNvGrpSpPr/>
          <p:nvPr/>
        </p:nvGrpSpPr>
        <p:grpSpPr>
          <a:xfrm>
            <a:off x="7273912" y="6048152"/>
            <a:ext cx="313708" cy="319230"/>
            <a:chOff x="0" y="0"/>
            <a:chExt cx="192166" cy="192166"/>
          </a:xfrm>
        </p:grpSpPr>
        <p:sp>
          <p:nvSpPr>
            <p:cNvPr id="64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5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oup 9"/>
          <p:cNvGrpSpPr/>
          <p:nvPr/>
        </p:nvGrpSpPr>
        <p:grpSpPr>
          <a:xfrm>
            <a:off x="4108997" y="6048152"/>
            <a:ext cx="313708" cy="319230"/>
            <a:chOff x="0" y="0"/>
            <a:chExt cx="192166" cy="192166"/>
          </a:xfrm>
        </p:grpSpPr>
        <p:sp>
          <p:nvSpPr>
            <p:cNvPr id="67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8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12"/>
          <p:cNvGrpSpPr/>
          <p:nvPr/>
        </p:nvGrpSpPr>
        <p:grpSpPr>
          <a:xfrm>
            <a:off x="10438826" y="6048152"/>
            <a:ext cx="313708" cy="319230"/>
            <a:chOff x="0" y="0"/>
            <a:chExt cx="192166" cy="192166"/>
          </a:xfrm>
        </p:grpSpPr>
        <p:sp>
          <p:nvSpPr>
            <p:cNvPr id="70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1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Group 15"/>
          <p:cNvGrpSpPr/>
          <p:nvPr/>
        </p:nvGrpSpPr>
        <p:grpSpPr>
          <a:xfrm>
            <a:off x="13603741" y="6048152"/>
            <a:ext cx="313708" cy="319230"/>
            <a:chOff x="0" y="0"/>
            <a:chExt cx="192166" cy="192166"/>
          </a:xfrm>
        </p:grpSpPr>
        <p:sp>
          <p:nvSpPr>
            <p:cNvPr id="73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4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Group 22"/>
          <p:cNvGrpSpPr/>
          <p:nvPr/>
        </p:nvGrpSpPr>
        <p:grpSpPr>
          <a:xfrm>
            <a:off x="9153040" y="3520391"/>
            <a:ext cx="6241104" cy="2608744"/>
            <a:chOff x="24331" y="-1"/>
            <a:chExt cx="7769056" cy="3360029"/>
          </a:xfrm>
        </p:grpSpPr>
        <p:sp>
          <p:nvSpPr>
            <p:cNvPr id="76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24"/>
            <p:cNvSpPr txBox="1"/>
            <p:nvPr/>
          </p:nvSpPr>
          <p:spPr>
            <a:xfrm>
              <a:off x="1153961" y="869317"/>
              <a:ext cx="6639426" cy="512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76 522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8" name="TextBox 31"/>
          <p:cNvSpPr txBox="1"/>
          <p:nvPr/>
        </p:nvSpPr>
        <p:spPr>
          <a:xfrm rot="16200000">
            <a:off x="9637" y="74506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37"/>
          <p:cNvSpPr txBox="1"/>
          <p:nvPr/>
        </p:nvSpPr>
        <p:spPr>
          <a:xfrm>
            <a:off x="10073951" y="5055108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52 058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31"/>
          <p:cNvSpPr txBox="1"/>
          <p:nvPr/>
        </p:nvSpPr>
        <p:spPr>
          <a:xfrm rot="16200000">
            <a:off x="5436314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24"/>
          <p:cNvSpPr txBox="1"/>
          <p:nvPr/>
        </p:nvSpPr>
        <p:spPr>
          <a:xfrm>
            <a:off x="7206549" y="7360366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ru-RU" sz="40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52 031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37"/>
          <p:cNvSpPr txBox="1"/>
          <p:nvPr/>
        </p:nvSpPr>
        <p:spPr>
          <a:xfrm>
            <a:off x="7103078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31"/>
          <p:cNvSpPr txBox="1"/>
          <p:nvPr/>
        </p:nvSpPr>
        <p:spPr>
          <a:xfrm rot="16200000">
            <a:off x="10853408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2623643" y="7360365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52 778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37"/>
          <p:cNvSpPr txBox="1"/>
          <p:nvPr/>
        </p:nvSpPr>
        <p:spPr>
          <a:xfrm>
            <a:off x="12623643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31"/>
          <p:cNvSpPr txBox="1"/>
          <p:nvPr/>
        </p:nvSpPr>
        <p:spPr>
          <a:xfrm rot="16200000">
            <a:off x="1891364" y="4418010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3661598" y="4192711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113 347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37"/>
          <p:cNvSpPr txBox="1"/>
          <p:nvPr/>
        </p:nvSpPr>
        <p:spPr>
          <a:xfrm>
            <a:off x="3679149" y="5021446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32664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 flipV="1">
            <a:off x="0" y="6181952"/>
            <a:ext cx="17173575" cy="28575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sp>
        <p:nvSpPr>
          <p:cNvPr id="41" name="TextBox 41"/>
          <p:cNvSpPr txBox="1"/>
          <p:nvPr/>
        </p:nvSpPr>
        <p:spPr>
          <a:xfrm>
            <a:off x="944305" y="1632168"/>
            <a:ext cx="14097000" cy="9752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МЕЖБЮДЖЕТНЫЕ  ТРАНСФЕРТЫ 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4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47" name="AutoShape 2"/>
          <p:cNvSpPr/>
          <p:nvPr/>
        </p:nvSpPr>
        <p:spPr>
          <a:xfrm>
            <a:off x="-1" y="6208766"/>
            <a:ext cx="17189013" cy="0"/>
          </a:xfrm>
          <a:prstGeom prst="line">
            <a:avLst/>
          </a:prstGeom>
          <a:ln w="28575" cap="flat">
            <a:solidFill>
              <a:schemeClr val="bg1">
                <a:lumMod val="65000"/>
              </a:schemeClr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48" name="Group 3"/>
          <p:cNvGrpSpPr/>
          <p:nvPr/>
        </p:nvGrpSpPr>
        <p:grpSpPr>
          <a:xfrm>
            <a:off x="944083" y="6048152"/>
            <a:ext cx="313708" cy="319230"/>
            <a:chOff x="0" y="0"/>
            <a:chExt cx="192166" cy="192166"/>
          </a:xfrm>
        </p:grpSpPr>
        <p:sp>
          <p:nvSpPr>
            <p:cNvPr id="49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2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3" name="Group 6"/>
          <p:cNvGrpSpPr/>
          <p:nvPr/>
        </p:nvGrpSpPr>
        <p:grpSpPr>
          <a:xfrm>
            <a:off x="7273912" y="6048152"/>
            <a:ext cx="313708" cy="319230"/>
            <a:chOff x="0" y="0"/>
            <a:chExt cx="192166" cy="192166"/>
          </a:xfrm>
        </p:grpSpPr>
        <p:sp>
          <p:nvSpPr>
            <p:cNvPr id="64" name="Freeform 7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5" name="TextBox 8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6" name="Group 9"/>
          <p:cNvGrpSpPr/>
          <p:nvPr/>
        </p:nvGrpSpPr>
        <p:grpSpPr>
          <a:xfrm>
            <a:off x="4108997" y="6048152"/>
            <a:ext cx="313708" cy="319230"/>
            <a:chOff x="0" y="0"/>
            <a:chExt cx="192166" cy="192166"/>
          </a:xfrm>
        </p:grpSpPr>
        <p:sp>
          <p:nvSpPr>
            <p:cNvPr id="67" name="Freeform 10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68" name="TextBox 11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69" name="Group 12"/>
          <p:cNvGrpSpPr/>
          <p:nvPr/>
        </p:nvGrpSpPr>
        <p:grpSpPr>
          <a:xfrm>
            <a:off x="10438826" y="6048152"/>
            <a:ext cx="313708" cy="319230"/>
            <a:chOff x="0" y="0"/>
            <a:chExt cx="192166" cy="192166"/>
          </a:xfrm>
        </p:grpSpPr>
        <p:sp>
          <p:nvSpPr>
            <p:cNvPr id="70" name="Freeform 13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1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2" name="Group 15"/>
          <p:cNvGrpSpPr/>
          <p:nvPr/>
        </p:nvGrpSpPr>
        <p:grpSpPr>
          <a:xfrm>
            <a:off x="13603741" y="6048152"/>
            <a:ext cx="313708" cy="319230"/>
            <a:chOff x="0" y="0"/>
            <a:chExt cx="192166" cy="192166"/>
          </a:xfrm>
        </p:grpSpPr>
        <p:sp>
          <p:nvSpPr>
            <p:cNvPr id="73" name="Freeform 16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  <a:ln>
              <a:noFill/>
            </a:ln>
          </p:spPr>
        </p:sp>
        <p:sp>
          <p:nvSpPr>
            <p:cNvPr id="74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400"/>
                </a:lnSpc>
                <a:spcBef>
                  <a:spcPct val="0"/>
                </a:spcBef>
              </a:pPr>
              <a:endParaRPr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5" name="Group 22"/>
          <p:cNvGrpSpPr/>
          <p:nvPr/>
        </p:nvGrpSpPr>
        <p:grpSpPr>
          <a:xfrm>
            <a:off x="9153040" y="3520391"/>
            <a:ext cx="6241104" cy="2608744"/>
            <a:chOff x="24331" y="-1"/>
            <a:chExt cx="7769056" cy="3360029"/>
          </a:xfrm>
        </p:grpSpPr>
        <p:sp>
          <p:nvSpPr>
            <p:cNvPr id="76" name="TextBox 23"/>
            <p:cNvSpPr txBox="1"/>
            <p:nvPr/>
          </p:nvSpPr>
          <p:spPr>
            <a:xfrm rot="16200000">
              <a:off x="-1176776" y="1201106"/>
              <a:ext cx="3360029" cy="95781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6000"/>
                </a:lnSpc>
                <a:spcBef>
                  <a:spcPct val="0"/>
                </a:spcBef>
              </a:pPr>
              <a:r>
                <a:rPr lang="en-US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20</a:t>
              </a:r>
              <a:r>
                <a:rPr lang="ru-RU" sz="6000" b="1" u="none" dirty="0" smtClean="0">
                  <a:solidFill>
                    <a:schemeClr val="bg1">
                      <a:lumMod val="65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23</a:t>
              </a:r>
              <a:endParaRPr lang="en-US" sz="6000" b="1" u="none" dirty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7" name="TextBox 24"/>
            <p:cNvSpPr txBox="1"/>
            <p:nvPr/>
          </p:nvSpPr>
          <p:spPr>
            <a:xfrm>
              <a:off x="1153961" y="869317"/>
              <a:ext cx="6639426" cy="512962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3000"/>
                </a:lnSpc>
                <a:spcBef>
                  <a:spcPct val="0"/>
                </a:spcBef>
              </a:pPr>
              <a:r>
                <a:rPr lang="ru-RU" sz="28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</a:t>
              </a:r>
              <a:r>
                <a:rPr lang="ru-RU" sz="40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– 43 291 </a:t>
              </a:r>
              <a:r>
                <a:rPr lang="ru-RU" sz="28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тыс</a:t>
              </a:r>
              <a:r>
                <a:rPr lang="ru-RU" sz="32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.</a:t>
              </a:r>
              <a:r>
                <a:rPr lang="ru-RU" sz="3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32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5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78" name="TextBox 31"/>
          <p:cNvSpPr txBox="1"/>
          <p:nvPr/>
        </p:nvSpPr>
        <p:spPr>
          <a:xfrm rot="16200000">
            <a:off x="9637" y="74506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9" name="TextBox 37"/>
          <p:cNvSpPr txBox="1"/>
          <p:nvPr/>
        </p:nvSpPr>
        <p:spPr>
          <a:xfrm>
            <a:off x="10060504" y="5021446"/>
            <a:ext cx="1293363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0" name="TextBox 24"/>
          <p:cNvSpPr txBox="1"/>
          <p:nvPr/>
        </p:nvSpPr>
        <p:spPr>
          <a:xfrm>
            <a:off x="1779872" y="7360367"/>
            <a:ext cx="455406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44 569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" name="TextBox 37"/>
          <p:cNvSpPr txBox="1"/>
          <p:nvPr/>
        </p:nvSpPr>
        <p:spPr>
          <a:xfrm>
            <a:off x="1796739" y="8114148"/>
            <a:ext cx="1376817" cy="3077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2" name="TextBox 31"/>
          <p:cNvSpPr txBox="1"/>
          <p:nvPr/>
        </p:nvSpPr>
        <p:spPr>
          <a:xfrm rot="16200000">
            <a:off x="5436314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" name="TextBox 24"/>
          <p:cNvSpPr txBox="1"/>
          <p:nvPr/>
        </p:nvSpPr>
        <p:spPr>
          <a:xfrm>
            <a:off x="7206549" y="7512767"/>
            <a:ext cx="4544479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43 068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4" name="TextBox 37"/>
          <p:cNvSpPr txBox="1"/>
          <p:nvPr/>
        </p:nvSpPr>
        <p:spPr>
          <a:xfrm>
            <a:off x="7103078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5" name="TextBox 31"/>
          <p:cNvSpPr txBox="1"/>
          <p:nvPr/>
        </p:nvSpPr>
        <p:spPr>
          <a:xfrm rot="16200000">
            <a:off x="10853408" y="7603053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" name="TextBox 24"/>
          <p:cNvSpPr txBox="1"/>
          <p:nvPr/>
        </p:nvSpPr>
        <p:spPr>
          <a:xfrm>
            <a:off x="12623643" y="7512767"/>
            <a:ext cx="4368957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42 568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7" name="TextBox 37"/>
          <p:cNvSpPr txBox="1"/>
          <p:nvPr/>
        </p:nvSpPr>
        <p:spPr>
          <a:xfrm>
            <a:off x="12623643" y="8266547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8" name="TextBox 31"/>
          <p:cNvSpPr txBox="1"/>
          <p:nvPr/>
        </p:nvSpPr>
        <p:spPr>
          <a:xfrm rot="16200000">
            <a:off x="1891364" y="4418010"/>
            <a:ext cx="2564383" cy="7691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6000" b="1" u="none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6000" b="1" u="none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9" name="TextBox 24"/>
          <p:cNvSpPr txBox="1"/>
          <p:nvPr/>
        </p:nvSpPr>
        <p:spPr>
          <a:xfrm>
            <a:off x="3673804" y="4192613"/>
            <a:ext cx="4814801" cy="38472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3000"/>
              </a:lnSpc>
              <a:spcBef>
                <a:spcPct val="0"/>
              </a:spcBef>
            </a:pPr>
            <a:r>
              <a:rPr lang="ru-RU" sz="2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Всего</a:t>
            </a:r>
            <a:r>
              <a:rPr lang="ru-RU" sz="40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42 231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тыс</a:t>
            </a:r>
            <a:r>
              <a:rPr lang="ru-RU" sz="3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₽ </a:t>
            </a:r>
            <a:endParaRPr lang="en-US" sz="25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0" name="TextBox 37"/>
          <p:cNvSpPr txBox="1"/>
          <p:nvPr/>
        </p:nvSpPr>
        <p:spPr>
          <a:xfrm>
            <a:off x="3679149" y="5021446"/>
            <a:ext cx="1376817" cy="37510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>
              <a:lnSpc>
                <a:spcPts val="2400"/>
              </a:lnSpc>
              <a:spcBef>
                <a:spcPct val="0"/>
              </a:spcBef>
            </a:pPr>
            <a:r>
              <a:rPr lang="ru-RU" sz="4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1%</a:t>
            </a:r>
            <a:r>
              <a:rPr lang="en-US" sz="48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800" u="none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483335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Группа 17"/>
          <p:cNvGrpSpPr/>
          <p:nvPr/>
        </p:nvGrpSpPr>
        <p:grpSpPr>
          <a:xfrm>
            <a:off x="0" y="-14287"/>
            <a:ext cx="18364200" cy="10346651"/>
            <a:chOff x="0" y="-14287"/>
            <a:chExt cx="18364200" cy="10346651"/>
          </a:xfrm>
        </p:grpSpPr>
        <p:sp>
          <p:nvSpPr>
            <p:cNvPr id="21" name="AutoShape 21"/>
            <p:cNvSpPr/>
            <p:nvPr/>
          </p:nvSpPr>
          <p:spPr>
            <a:xfrm rot="-5400000">
              <a:off x="12030075" y="5129213"/>
              <a:ext cx="10287000" cy="0"/>
            </a:xfrm>
            <a:prstGeom prst="line">
              <a:avLst/>
            </a:prstGeom>
            <a:ln w="28575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" name="AutoShape 18"/>
            <p:cNvSpPr/>
            <p:nvPr/>
          </p:nvSpPr>
          <p:spPr>
            <a:xfrm rot="-5400000">
              <a:off x="12030075" y="5129213"/>
              <a:ext cx="10287000" cy="0"/>
            </a:xfrm>
            <a:prstGeom prst="line">
              <a:avLst/>
            </a:prstGeom>
            <a:ln w="28575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3" name="TextBox 6"/>
            <p:cNvSpPr txBox="1"/>
            <p:nvPr/>
          </p:nvSpPr>
          <p:spPr>
            <a:xfrm>
              <a:off x="17219711" y="602263"/>
              <a:ext cx="615553" cy="4265295"/>
            </a:xfrm>
            <a:prstGeom prst="rect">
              <a:avLst/>
            </a:prstGeom>
          </p:spPr>
          <p:txBody>
            <a:bodyPr vert="vert" wrap="square" lIns="0" tIns="0" rIns="0" bIns="0" rtlCol="0" anchor="t">
              <a:spAutoFit/>
            </a:bodyPr>
            <a:lstStyle/>
            <a:p>
              <a:pPr>
                <a:lnSpc>
                  <a:spcPts val="2399"/>
                </a:lnSpc>
                <a:spcBef>
                  <a:spcPct val="0"/>
                </a:spcBef>
              </a:pPr>
              <a:r>
                <a:rPr lang="en-US" sz="3200" dirty="0" smtClean="0">
                  <a:latin typeface="Bahnschrift Light Condensed" panose="020B0502040204020203" pitchFamily="34" charset="0"/>
                  <a:cs typeface="Times New Roman" pitchFamily="18" charset="0"/>
                </a:rPr>
                <a:t>fin340@primorsky,ru </a:t>
              </a:r>
              <a:endParaRPr lang="ru-RU" sz="3200" dirty="0">
                <a:latin typeface="Bahnschrift Light Condensed" panose="020B0502040204020203" pitchFamily="34" charset="0"/>
                <a:cs typeface="Times New Roman" pitchFamily="18" charset="0"/>
              </a:endParaRPr>
            </a:p>
            <a:p>
              <a:pPr marL="0" lvl="0" indent="0">
                <a:lnSpc>
                  <a:spcPts val="2399"/>
                </a:lnSpc>
                <a:spcBef>
                  <a:spcPct val="0"/>
                </a:spcBef>
              </a:pPr>
              <a:endParaRPr lang="en-US" sz="3200" u="none" spc="135" dirty="0">
                <a:solidFill>
                  <a:srgbClr val="000000"/>
                </a:solidFill>
                <a:latin typeface="Bahnschrift Light Condensed" panose="020B0502040204020203" pitchFamily="34" charset="0"/>
              </a:endParaRPr>
            </a:p>
          </p:txBody>
        </p:sp>
        <p:sp>
          <p:nvSpPr>
            <p:cNvPr id="24" name="TextBox 5"/>
            <p:cNvSpPr txBox="1"/>
            <p:nvPr/>
          </p:nvSpPr>
          <p:spPr>
            <a:xfrm>
              <a:off x="17527487" y="6597394"/>
              <a:ext cx="307777" cy="3341287"/>
            </a:xfrm>
            <a:prstGeom prst="rect">
              <a:avLst/>
            </a:prstGeom>
          </p:spPr>
          <p:txBody>
            <a:bodyPr vert="vert" wrap="square" lIns="0" tIns="0" rIns="0" bIns="0" rtlCol="0" anchor="t">
              <a:spAutoFit/>
            </a:bodyPr>
            <a:lstStyle/>
            <a:p>
              <a:pPr algn="r">
                <a:lnSpc>
                  <a:spcPts val="2399"/>
                </a:lnSpc>
              </a:pPr>
              <a:r>
                <a:rPr lang="ru-RU" sz="3200" spc="135" dirty="0" smtClean="0">
                  <a:solidFill>
                    <a:srgbClr val="000000"/>
                  </a:solidFill>
                  <a:latin typeface="Bahnschrift Light Condensed" panose="020B0502040204020203" pitchFamily="34" charset="0"/>
                </a:rPr>
                <a:t>6 декабря 2022 года</a:t>
              </a:r>
              <a:endParaRPr lang="en-US" sz="3200" spc="135" dirty="0">
                <a:solidFill>
                  <a:srgbClr val="000000"/>
                </a:solidFill>
                <a:latin typeface="Bahnschrift Light Condensed" panose="020B0502040204020203" pitchFamily="34" charset="0"/>
              </a:endParaRPr>
            </a:p>
          </p:txBody>
        </p:sp>
        <p:pic>
          <p:nvPicPr>
            <p:cNvPr id="1027" name="Рисунок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78" t="14944" r="23412" b="18378"/>
            <a:stretch>
              <a:fillRect/>
            </a:stretch>
          </p:blipFill>
          <p:spPr bwMode="auto">
            <a:xfrm>
              <a:off x="0" y="0"/>
              <a:ext cx="18364200" cy="10332364"/>
            </a:xfrm>
            <a:prstGeom prst="rect">
              <a:avLst/>
            </a:prstGeom>
            <a:ln>
              <a:noFill/>
            </a:ln>
          </p:spPr>
        </p:pic>
        <p:grpSp>
          <p:nvGrpSpPr>
            <p:cNvPr id="25" name="Group 5"/>
            <p:cNvGrpSpPr/>
            <p:nvPr/>
          </p:nvGrpSpPr>
          <p:grpSpPr>
            <a:xfrm>
              <a:off x="773184" y="2579644"/>
              <a:ext cx="5649861" cy="1823296"/>
              <a:chOff x="0" y="-439678"/>
              <a:chExt cx="7533148" cy="2431061"/>
            </a:xfrm>
          </p:grpSpPr>
          <p:sp>
            <p:nvSpPr>
              <p:cNvPr id="26" name="TextBox 6"/>
              <p:cNvSpPr txBox="1"/>
              <p:nvPr/>
            </p:nvSpPr>
            <p:spPr>
              <a:xfrm>
                <a:off x="38100" y="1581014"/>
                <a:ext cx="6125660" cy="4103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>
                  <a:lnSpc>
                    <a:spcPts val="2400"/>
                  </a:lnSpc>
                  <a:spcBef>
                    <a:spcPct val="0"/>
                  </a:spcBef>
                </a:pPr>
                <a:endParaRPr lang="en-US" sz="2000" u="none" dirty="0">
                  <a:solidFill>
                    <a:srgbClr val="000000"/>
                  </a:solidFill>
                  <a:latin typeface="Alegreya Sans Regular Bold"/>
                </a:endParaRPr>
              </a:p>
            </p:txBody>
          </p:sp>
          <p:sp>
            <p:nvSpPr>
              <p:cNvPr id="27" name="TextBox 7"/>
              <p:cNvSpPr txBox="1"/>
              <p:nvPr/>
            </p:nvSpPr>
            <p:spPr>
              <a:xfrm>
                <a:off x="67760" y="-439678"/>
                <a:ext cx="7465388" cy="1624376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lvl="0" indent="0" algn="l">
                  <a:lnSpc>
                    <a:spcPts val="9451"/>
                  </a:lnSpc>
                  <a:spcBef>
                    <a:spcPct val="0"/>
                  </a:spcBef>
                </a:pPr>
                <a:r>
                  <a:rPr lang="en-US" sz="4800" u="none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01</a:t>
                </a:r>
                <a:r>
                  <a:rPr lang="ru-RU" sz="4800" u="none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sz="4800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образование</a:t>
                </a:r>
                <a:endParaRPr lang="en-US" sz="4800" u="none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28" name="AutoShape 8"/>
              <p:cNvSpPr/>
              <p:nvPr/>
            </p:nvSpPr>
            <p:spPr>
              <a:xfrm>
                <a:off x="0" y="1398980"/>
                <a:ext cx="6125660" cy="0"/>
              </a:xfrm>
              <a:prstGeom prst="line">
                <a:avLst/>
              </a:prstGeom>
              <a:ln w="38100" cap="flat">
                <a:solidFill>
                  <a:srgbClr val="CFC9BD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33" name="TextBox 7"/>
            <p:cNvSpPr txBox="1"/>
            <p:nvPr/>
          </p:nvSpPr>
          <p:spPr>
            <a:xfrm>
              <a:off x="773184" y="8568336"/>
              <a:ext cx="2808215" cy="12654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9451"/>
                </a:lnSpc>
                <a:spcBef>
                  <a:spcPct val="0"/>
                </a:spcBef>
              </a:pPr>
              <a:endParaRPr lang="en-US" sz="9600" u="none" dirty="0">
                <a:solidFill>
                  <a:srgbClr val="CFC9BD"/>
                </a:solidFill>
                <a:latin typeface="TT Bells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609600" y="4193923"/>
              <a:ext cx="6629400" cy="54476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ru-RU" sz="2400" dirty="0">
                  <a:latin typeface="Arial Narrow" panose="020B0606020202030204" pitchFamily="34" charset="0"/>
                </a:rPr>
                <a:t>Строительство здания СОШ в </a:t>
              </a:r>
              <a:r>
                <a:rPr lang="ru-RU" sz="2400" dirty="0">
                  <a:latin typeface="Arial Narrow" panose="020B0606020202030204" pitchFamily="34" charset="0"/>
                </a:rPr>
                <a:t>п.Зима</a:t>
              </a:r>
              <a:r>
                <a:rPr lang="ru-RU" sz="2400" dirty="0">
                  <a:latin typeface="Arial Narrow" panose="020B0606020202030204" pitchFamily="34" charset="0"/>
                </a:rPr>
                <a:t>-Южная НМР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ru-RU" sz="2400" dirty="0" smtClean="0">
                  <a:latin typeface="Arial Narrow" panose="020B0606020202030204" pitchFamily="34" charset="0"/>
                </a:rPr>
                <a:t>Строительство </a:t>
              </a:r>
              <a:r>
                <a:rPr lang="ru-RU" sz="2400" dirty="0">
                  <a:latin typeface="Arial Narrow" panose="020B0606020202030204" pitchFamily="34" charset="0"/>
                </a:rPr>
                <a:t>здания </a:t>
              </a:r>
              <a:r>
                <a:rPr lang="ru-RU" sz="2400" dirty="0" smtClean="0">
                  <a:latin typeface="Arial Narrow" panose="020B0606020202030204" pitchFamily="34" charset="0"/>
                </a:rPr>
                <a:t>МБОУ </a:t>
              </a:r>
              <a:r>
                <a:rPr lang="ru-RU" sz="2400" dirty="0">
                  <a:latin typeface="Arial Narrow" panose="020B0606020202030204" pitchFamily="34" charset="0"/>
                </a:rPr>
                <a:t>«СОШ №</a:t>
              </a:r>
              <a:r>
                <a:rPr lang="ru-RU" sz="2400" dirty="0" smtClean="0">
                  <a:latin typeface="Arial Narrow" panose="020B0606020202030204" pitchFamily="34" charset="0"/>
                </a:rPr>
                <a:t>1         с.Вольно-Надеждинское»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ru-RU" sz="2400" dirty="0" smtClean="0">
                  <a:latin typeface="Arial Narrow" panose="020B0606020202030204" pitchFamily="34" charset="0"/>
                </a:rPr>
                <a:t>Социальная поддержка педагогических работников муниципальных образовательных организаций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ru-RU" sz="2400" dirty="0" smtClean="0">
                  <a:latin typeface="Arial Narrow" panose="020B0606020202030204" pitchFamily="34" charset="0"/>
                </a:rPr>
                <a:t>Обеспечение деятельности советников директора по воспитанию и взаимодействию с детскими общественными объединениями в образовательных организациях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endParaRPr lang="ru-RU" sz="2400" dirty="0" smtClean="0">
                <a:latin typeface="Arial Narrow" panose="020B0606020202030204" pitchFamily="34" charset="0"/>
              </a:endParaRPr>
            </a:p>
            <a:p>
              <a:r>
                <a:rPr lang="ru-RU" sz="2800" dirty="0" smtClean="0">
                  <a:latin typeface="Arial Narrow" panose="020B0606020202030204" pitchFamily="34" charset="0"/>
                </a:rPr>
                <a:t>       			 2024 – 1 182 035 тыс.руб., </a:t>
              </a:r>
            </a:p>
            <a:p>
              <a:r>
                <a:rPr lang="ru-RU" sz="2800" dirty="0" smtClean="0">
                  <a:latin typeface="Arial Narrow" panose="020B0606020202030204" pitchFamily="34" charset="0"/>
                </a:rPr>
                <a:t>			 2025 –    128 510 тыс.руб.,</a:t>
              </a:r>
            </a:p>
            <a:p>
              <a:r>
                <a:rPr lang="ru-RU" sz="2800" dirty="0" smtClean="0">
                  <a:latin typeface="Arial Narrow" panose="020B0606020202030204" pitchFamily="34" charset="0"/>
                </a:rPr>
                <a:t>			 2026 –    169 447 тыс.руб</a:t>
              </a:r>
              <a:r>
                <a:rPr lang="ru-RU" sz="2400" dirty="0" smtClean="0">
                  <a:latin typeface="Arial Narrow" panose="020B0606020202030204" pitchFamily="34" charset="0"/>
                </a:rPr>
                <a:t>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615540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5"/>
          <p:cNvSpPr txBox="1"/>
          <p:nvPr/>
        </p:nvSpPr>
        <p:spPr>
          <a:xfrm>
            <a:off x="990600" y="602263"/>
            <a:ext cx="11506200" cy="218008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8515"/>
              </a:lnSpc>
            </a:pPr>
            <a:r>
              <a:rPr lang="ru-RU" sz="5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НАДЕЖДИНСКИЙ МУНИЦИПАЛЬНЫЙ РАЙОН </a:t>
            </a:r>
            <a:endParaRPr lang="en-US" sz="5400" b="1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990600" y="3272638"/>
            <a:ext cx="7095565" cy="576157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ct val="130000"/>
              </a:lnSpc>
            </a:pPr>
            <a:r>
              <a: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</a:t>
            </a: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адеждинский муниципальный район находится на юге Приморского края</a:t>
            </a:r>
            <a:r>
              <a:rPr lang="en-US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Граничит с Уссурийским и Хасанским районом, г. Артемом и</a:t>
            </a:r>
          </a:p>
          <a:p>
            <a:pPr marL="0" lvl="0" indent="0" algn="ctr">
              <a:lnSpc>
                <a:spcPct val="130000"/>
              </a:lnSpc>
            </a:pP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г. Владивостоком. </a:t>
            </a:r>
          </a:p>
          <a:p>
            <a:pPr marL="0" lvl="0" indent="0" algn="ctr">
              <a:lnSpc>
                <a:spcPct val="130000"/>
              </a:lnSpc>
            </a:pP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Образован в 1937 году.</a:t>
            </a:r>
          </a:p>
          <a:p>
            <a:pPr marL="0" lvl="0" indent="0" algn="ctr">
              <a:lnSpc>
                <a:spcPct val="130000"/>
              </a:lnSpc>
            </a:pP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Площадь территории – 1595,7кв.км. </a:t>
            </a:r>
          </a:p>
          <a:p>
            <a:pPr marL="0" lvl="0" indent="0" algn="ctr">
              <a:lnSpc>
                <a:spcPct val="130000"/>
              </a:lnSpc>
            </a:pP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1953 года и по настоящее время административным центром является </a:t>
            </a:r>
          </a:p>
          <a:p>
            <a:pPr marL="0" lvl="0" indent="0" algn="ctr">
              <a:lnSpc>
                <a:spcPct val="130000"/>
              </a:lnSpc>
            </a:pPr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с.Вольно-Надеждинское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marL="0" lvl="0" indent="0" algn="ctr">
              <a:lnSpc>
                <a:spcPct val="130000"/>
              </a:lnSpc>
            </a:pP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районе расположено 34 населенных пункта. Среднегодовая численность постоянного населения 40 </a:t>
            </a:r>
            <a:r>
              <a: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тысяч человек.</a:t>
            </a:r>
            <a:endParaRPr lang="en-US" sz="2400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0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21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C5B57F"/>
              </a:clrFrom>
              <a:clrTo>
                <a:srgbClr val="C5B57F">
                  <a:alpha val="0"/>
                </a:srgbClr>
              </a:clrTo>
            </a:clrChange>
            <a:grayscl/>
          </a:blip>
          <a:srcRect/>
          <a:stretch>
            <a:fillRect/>
          </a:stretch>
        </p:blipFill>
        <p:spPr bwMode="auto">
          <a:xfrm>
            <a:off x="8610600" y="3093396"/>
            <a:ext cx="8305800" cy="61200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-14287"/>
            <a:ext cx="18288000" cy="10361955"/>
            <a:chOff x="0" y="-14287"/>
            <a:chExt cx="18288000" cy="10361955"/>
          </a:xfrm>
        </p:grpSpPr>
        <p:sp>
          <p:nvSpPr>
            <p:cNvPr id="21" name="AutoShape 21"/>
            <p:cNvSpPr/>
            <p:nvPr/>
          </p:nvSpPr>
          <p:spPr>
            <a:xfrm rot="-5400000">
              <a:off x="12030075" y="5129213"/>
              <a:ext cx="10287000" cy="0"/>
            </a:xfrm>
            <a:prstGeom prst="line">
              <a:avLst/>
            </a:prstGeom>
            <a:ln w="28575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2" name="AutoShape 18"/>
            <p:cNvSpPr/>
            <p:nvPr/>
          </p:nvSpPr>
          <p:spPr>
            <a:xfrm rot="-5400000">
              <a:off x="12030075" y="5129213"/>
              <a:ext cx="10287000" cy="0"/>
            </a:xfrm>
            <a:prstGeom prst="line">
              <a:avLst/>
            </a:prstGeom>
            <a:ln w="28575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3" name="TextBox 6"/>
            <p:cNvSpPr txBox="1"/>
            <p:nvPr/>
          </p:nvSpPr>
          <p:spPr>
            <a:xfrm>
              <a:off x="17219711" y="602263"/>
              <a:ext cx="615553" cy="4265295"/>
            </a:xfrm>
            <a:prstGeom prst="rect">
              <a:avLst/>
            </a:prstGeom>
          </p:spPr>
          <p:txBody>
            <a:bodyPr vert="vert" wrap="square" lIns="0" tIns="0" rIns="0" bIns="0" rtlCol="0" anchor="t">
              <a:spAutoFit/>
            </a:bodyPr>
            <a:lstStyle/>
            <a:p>
              <a:pPr>
                <a:lnSpc>
                  <a:spcPts val="2399"/>
                </a:lnSpc>
                <a:spcBef>
                  <a:spcPct val="0"/>
                </a:spcBef>
              </a:pPr>
              <a:r>
                <a:rPr lang="en-US" sz="3200" dirty="0" smtClean="0">
                  <a:latin typeface="Bahnschrift Light Condensed" panose="020B0502040204020203" pitchFamily="34" charset="0"/>
                  <a:cs typeface="Times New Roman" pitchFamily="18" charset="0"/>
                </a:rPr>
                <a:t>fin340@primorsky,ru </a:t>
              </a:r>
              <a:endParaRPr lang="ru-RU" sz="3200" dirty="0">
                <a:latin typeface="Bahnschrift Light Condensed" panose="020B0502040204020203" pitchFamily="34" charset="0"/>
                <a:cs typeface="Times New Roman" pitchFamily="18" charset="0"/>
              </a:endParaRPr>
            </a:p>
            <a:p>
              <a:pPr marL="0" lvl="0" indent="0">
                <a:lnSpc>
                  <a:spcPts val="2399"/>
                </a:lnSpc>
                <a:spcBef>
                  <a:spcPct val="0"/>
                </a:spcBef>
              </a:pPr>
              <a:endParaRPr lang="en-US" sz="3200" u="none" spc="135" dirty="0">
                <a:solidFill>
                  <a:srgbClr val="000000"/>
                </a:solidFill>
                <a:latin typeface="Bahnschrift Light Condensed" panose="020B0502040204020203" pitchFamily="34" charset="0"/>
              </a:endParaRPr>
            </a:p>
          </p:txBody>
        </p:sp>
        <p:sp>
          <p:nvSpPr>
            <p:cNvPr id="24" name="TextBox 5"/>
            <p:cNvSpPr txBox="1"/>
            <p:nvPr/>
          </p:nvSpPr>
          <p:spPr>
            <a:xfrm>
              <a:off x="17527487" y="6597394"/>
              <a:ext cx="307777" cy="3341287"/>
            </a:xfrm>
            <a:prstGeom prst="rect">
              <a:avLst/>
            </a:prstGeom>
          </p:spPr>
          <p:txBody>
            <a:bodyPr vert="vert" wrap="square" lIns="0" tIns="0" rIns="0" bIns="0" rtlCol="0" anchor="t">
              <a:spAutoFit/>
            </a:bodyPr>
            <a:lstStyle/>
            <a:p>
              <a:pPr algn="r">
                <a:lnSpc>
                  <a:spcPts val="2399"/>
                </a:lnSpc>
              </a:pPr>
              <a:r>
                <a:rPr lang="ru-RU" sz="3200" spc="135" dirty="0" smtClean="0">
                  <a:solidFill>
                    <a:srgbClr val="000000"/>
                  </a:solidFill>
                  <a:latin typeface="Bahnschrift Light Condensed" panose="020B0502040204020203" pitchFamily="34" charset="0"/>
                </a:rPr>
                <a:t>6 декабря 2022 года</a:t>
              </a:r>
              <a:endParaRPr lang="en-US" sz="3200" spc="135" dirty="0">
                <a:solidFill>
                  <a:srgbClr val="000000"/>
                </a:solidFill>
                <a:latin typeface="Bahnschrift Light Condensed" panose="020B0502040204020203" pitchFamily="34" charset="0"/>
              </a:endParaRPr>
            </a:p>
          </p:txBody>
        </p:sp>
        <p:pic>
          <p:nvPicPr>
            <p:cNvPr id="1027" name="Рисунок 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978" t="14944" r="23412" b="18378"/>
            <a:stretch>
              <a:fillRect/>
            </a:stretch>
          </p:blipFill>
          <p:spPr bwMode="auto">
            <a:xfrm>
              <a:off x="0" y="15304"/>
              <a:ext cx="18288000" cy="10332364"/>
            </a:xfrm>
            <a:prstGeom prst="rect">
              <a:avLst/>
            </a:prstGeom>
            <a:ln>
              <a:noFill/>
            </a:ln>
          </p:spPr>
        </p:pic>
        <p:sp>
          <p:nvSpPr>
            <p:cNvPr id="33" name="TextBox 7"/>
            <p:cNvSpPr txBox="1"/>
            <p:nvPr/>
          </p:nvSpPr>
          <p:spPr>
            <a:xfrm>
              <a:off x="584219" y="876300"/>
              <a:ext cx="6197581" cy="1669406"/>
            </a:xfrm>
            <a:prstGeom prst="rect">
              <a:avLst/>
            </a:prstGeom>
            <a:solidFill>
              <a:srgbClr val="E8E8E8"/>
            </a:solidFill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9451"/>
                </a:lnSpc>
                <a:spcBef>
                  <a:spcPct val="0"/>
                </a:spcBef>
              </a:pPr>
              <a:endParaRPr lang="en-US" sz="9600" u="none" dirty="0">
                <a:solidFill>
                  <a:srgbClr val="CFC9BD"/>
                </a:solidFill>
                <a:latin typeface="Arial Black" panose="020B0A04020102020204" pitchFamily="34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558808" y="2497021"/>
              <a:ext cx="6832592" cy="181588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 algn="just">
                <a:buFont typeface="Wingdings" panose="05000000000000000000" pitchFamily="2" charset="2"/>
                <a:buChar char="Ø"/>
              </a:pPr>
              <a:r>
                <a:rPr lang="ru-RU" sz="2800" dirty="0" smtClean="0">
                  <a:latin typeface="Arial Narrow" panose="020B0606020202030204" pitchFamily="34" charset="0"/>
                </a:rPr>
                <a:t>Государственная поддержка организаций, входящих в систему спортивной подготовки</a:t>
              </a:r>
            </a:p>
            <a:p>
              <a:r>
                <a:rPr lang="ru-RU" sz="2800" dirty="0">
                  <a:latin typeface="Arial Narrow" panose="020B0606020202030204" pitchFamily="34" charset="0"/>
                </a:rPr>
                <a:t> </a:t>
              </a:r>
              <a:r>
                <a:rPr lang="ru-RU" sz="2800" dirty="0" smtClean="0">
                  <a:latin typeface="Arial Narrow" panose="020B0606020202030204" pitchFamily="34" charset="0"/>
                </a:rPr>
                <a:t>                             </a:t>
              </a:r>
            </a:p>
            <a:p>
              <a:r>
                <a:rPr lang="ru-RU" sz="2800" dirty="0">
                  <a:latin typeface="Arial Narrow" panose="020B0606020202030204" pitchFamily="34" charset="0"/>
                </a:rPr>
                <a:t>	</a:t>
              </a:r>
              <a:r>
                <a:rPr lang="ru-RU" sz="2800" dirty="0" smtClean="0">
                  <a:latin typeface="Arial Narrow" panose="020B0606020202030204" pitchFamily="34" charset="0"/>
                </a:rPr>
                <a:t>		2024 – 69 тыс.руб </a:t>
              </a:r>
              <a:endParaRPr lang="ru-RU" sz="2800" dirty="0">
                <a:latin typeface="Arial Narrow" panose="020B0606020202030204" pitchFamily="34" charset="0"/>
              </a:endParaRPr>
            </a:p>
          </p:txBody>
        </p:sp>
        <p:grpSp>
          <p:nvGrpSpPr>
            <p:cNvPr id="13" name="Group 5"/>
            <p:cNvGrpSpPr/>
            <p:nvPr/>
          </p:nvGrpSpPr>
          <p:grpSpPr>
            <a:xfrm>
              <a:off x="468402" y="4867558"/>
              <a:ext cx="5729734" cy="4196649"/>
              <a:chOff x="-86664" y="-3604149"/>
              <a:chExt cx="7639645" cy="5595532"/>
            </a:xfrm>
          </p:grpSpPr>
          <p:sp>
            <p:nvSpPr>
              <p:cNvPr id="14" name="TextBox 6"/>
              <p:cNvSpPr txBox="1"/>
              <p:nvPr/>
            </p:nvSpPr>
            <p:spPr>
              <a:xfrm>
                <a:off x="38100" y="1581014"/>
                <a:ext cx="6125660" cy="4103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>
                  <a:lnSpc>
                    <a:spcPts val="2400"/>
                  </a:lnSpc>
                  <a:spcBef>
                    <a:spcPct val="0"/>
                  </a:spcBef>
                </a:pPr>
                <a:endParaRPr lang="en-US" sz="2000" u="none" dirty="0">
                  <a:solidFill>
                    <a:srgbClr val="000000"/>
                  </a:solidFill>
                  <a:latin typeface="Alegreya Sans Regular Bold"/>
                </a:endParaRPr>
              </a:p>
            </p:txBody>
          </p:sp>
          <p:sp>
            <p:nvSpPr>
              <p:cNvPr id="15" name="TextBox 7"/>
              <p:cNvSpPr txBox="1"/>
              <p:nvPr/>
            </p:nvSpPr>
            <p:spPr>
              <a:xfrm>
                <a:off x="87593" y="-3604149"/>
                <a:ext cx="7465388" cy="1969771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lvl="0" indent="0" algn="l">
                  <a:spcBef>
                    <a:spcPct val="0"/>
                  </a:spcBef>
                </a:pPr>
                <a:r>
                  <a:rPr lang="en-US" sz="4800" u="none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sz="4800" u="none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3 </a:t>
                </a:r>
                <a:r>
                  <a:rPr lang="ru-RU" sz="4800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безопасные качественные дороги</a:t>
                </a:r>
                <a:endParaRPr lang="en-US" sz="4800" u="none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16" name="AutoShape 8"/>
              <p:cNvSpPr/>
              <p:nvPr/>
            </p:nvSpPr>
            <p:spPr>
              <a:xfrm>
                <a:off x="-86664" y="-1102626"/>
                <a:ext cx="6826156" cy="0"/>
              </a:xfrm>
              <a:prstGeom prst="line">
                <a:avLst/>
              </a:prstGeom>
              <a:ln w="38100" cap="flat">
                <a:solidFill>
                  <a:srgbClr val="CFC9BD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18" name="TextBox 7"/>
            <p:cNvSpPr txBox="1"/>
            <p:nvPr/>
          </p:nvSpPr>
          <p:spPr>
            <a:xfrm>
              <a:off x="773184" y="8508106"/>
              <a:ext cx="3090810" cy="143057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l">
                <a:lnSpc>
                  <a:spcPts val="9451"/>
                </a:lnSpc>
                <a:spcBef>
                  <a:spcPct val="0"/>
                </a:spcBef>
              </a:pPr>
              <a:endParaRPr lang="en-US" sz="9600" u="none" dirty="0">
                <a:solidFill>
                  <a:srgbClr val="CFC9BD"/>
                </a:solidFill>
                <a:latin typeface="TT Bells"/>
              </a:endParaRPr>
            </a:p>
          </p:txBody>
        </p:sp>
        <p:grpSp>
          <p:nvGrpSpPr>
            <p:cNvPr id="19" name="Group 5"/>
            <p:cNvGrpSpPr/>
            <p:nvPr/>
          </p:nvGrpSpPr>
          <p:grpSpPr>
            <a:xfrm>
              <a:off x="533400" y="805806"/>
              <a:ext cx="5624449" cy="1893789"/>
              <a:chOff x="0" y="-533669"/>
              <a:chExt cx="7499265" cy="2525052"/>
            </a:xfrm>
          </p:grpSpPr>
          <p:sp>
            <p:nvSpPr>
              <p:cNvPr id="20" name="TextBox 6"/>
              <p:cNvSpPr txBox="1"/>
              <p:nvPr/>
            </p:nvSpPr>
            <p:spPr>
              <a:xfrm>
                <a:off x="38100" y="1581014"/>
                <a:ext cx="6125660" cy="410369"/>
              </a:xfrm>
              <a:prstGeom prst="rect">
                <a:avLst/>
              </a:prstGeom>
            </p:spPr>
            <p:txBody>
              <a:bodyPr lIns="0" tIns="0" rIns="0" bIns="0" rtlCol="0" anchor="t">
                <a:spAutoFit/>
              </a:bodyPr>
              <a:lstStyle/>
              <a:p>
                <a:pPr marL="0" lvl="0" indent="0">
                  <a:lnSpc>
                    <a:spcPts val="2400"/>
                  </a:lnSpc>
                  <a:spcBef>
                    <a:spcPct val="0"/>
                  </a:spcBef>
                </a:pPr>
                <a:endParaRPr lang="en-US" sz="2000" u="none" dirty="0">
                  <a:solidFill>
                    <a:srgbClr val="000000"/>
                  </a:solidFill>
                  <a:latin typeface="Alegreya Sans Regular Bold"/>
                </a:endParaRPr>
              </a:p>
            </p:txBody>
          </p:sp>
          <p:sp>
            <p:nvSpPr>
              <p:cNvPr id="29" name="TextBox 7"/>
              <p:cNvSpPr txBox="1"/>
              <p:nvPr/>
            </p:nvSpPr>
            <p:spPr>
              <a:xfrm>
                <a:off x="33877" y="-533669"/>
                <a:ext cx="7465388" cy="1624375"/>
              </a:xfrm>
              <a:prstGeom prst="rect">
                <a:avLst/>
              </a:prstGeom>
            </p:spPr>
            <p:txBody>
              <a:bodyPr wrap="square" lIns="0" tIns="0" rIns="0" bIns="0" rtlCol="0" anchor="t">
                <a:spAutoFit/>
              </a:bodyPr>
              <a:lstStyle/>
              <a:p>
                <a:pPr marL="0" lvl="0" indent="0" algn="l">
                  <a:lnSpc>
                    <a:spcPts val="9451"/>
                  </a:lnSpc>
                  <a:spcBef>
                    <a:spcPct val="0"/>
                  </a:spcBef>
                </a:pPr>
                <a:r>
                  <a:rPr lang="en-US" sz="4800" u="none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</a:t>
                </a:r>
                <a:r>
                  <a:rPr lang="ru-RU" sz="4800" u="none" dirty="0" smtClean="0">
                    <a:solidFill>
                      <a:schemeClr val="bg1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 демография</a:t>
                </a:r>
                <a:endParaRPr lang="en-US" sz="4800" u="none" dirty="0">
                  <a:solidFill>
                    <a:schemeClr val="bg1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sp>
            <p:nvSpPr>
              <p:cNvPr id="30" name="AutoShape 8"/>
              <p:cNvSpPr/>
              <p:nvPr/>
            </p:nvSpPr>
            <p:spPr>
              <a:xfrm>
                <a:off x="0" y="1398980"/>
                <a:ext cx="6125660" cy="0"/>
              </a:xfrm>
              <a:prstGeom prst="line">
                <a:avLst/>
              </a:prstGeom>
              <a:ln w="38100" cap="flat">
                <a:solidFill>
                  <a:srgbClr val="CFC9BD"/>
                </a:solidFill>
                <a:prstDash val="solid"/>
                <a:headEnd type="none" w="sm" len="sm"/>
                <a:tailEnd type="none" w="sm" len="sm"/>
              </a:ln>
            </p:spPr>
          </p:sp>
        </p:grpSp>
        <p:sp>
          <p:nvSpPr>
            <p:cNvPr id="36" name="Прямоугольник 35"/>
            <p:cNvSpPr/>
            <p:nvPr/>
          </p:nvSpPr>
          <p:spPr>
            <a:xfrm>
              <a:off x="468402" y="7409872"/>
              <a:ext cx="7111982" cy="153888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457200" indent="-457200">
                <a:buFont typeface="Wingdings" panose="05000000000000000000" pitchFamily="2" charset="2"/>
                <a:buChar char="Ø"/>
              </a:pPr>
              <a:r>
                <a:rPr lang="ru-RU" sz="2800" dirty="0" smtClean="0">
                  <a:latin typeface="Arial Narrow" panose="020B0606020202030204" pitchFamily="34" charset="0"/>
                </a:rPr>
                <a:t>Безопасные качественные дороги</a:t>
              </a:r>
            </a:p>
            <a:p>
              <a:pPr marL="457200" indent="-457200">
                <a:buFont typeface="Wingdings" panose="05000000000000000000" pitchFamily="2" charset="2"/>
                <a:buChar char="Ø"/>
              </a:pPr>
              <a:endParaRPr lang="ru-RU" sz="1000" dirty="0" smtClean="0">
                <a:latin typeface="Arial Narrow" panose="020B0606020202030204" pitchFamily="34" charset="0"/>
              </a:endParaRPr>
            </a:p>
            <a:p>
              <a:r>
                <a:rPr lang="ru-RU" sz="2800" dirty="0" smtClean="0">
                  <a:latin typeface="Arial Narrow" panose="020B0606020202030204" pitchFamily="34" charset="0"/>
                </a:rPr>
                <a:t>     2024 – 2026        по 120 000 тыс.руб. ежегодно</a:t>
              </a:r>
            </a:p>
            <a:p>
              <a:pPr algn="r"/>
              <a:endParaRPr lang="ru-RU" sz="2800" dirty="0">
                <a:latin typeface="Arial Narrow" panose="020B0606020202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7505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0" y="0"/>
            <a:ext cx="18288000" cy="2655472"/>
            <a:chOff x="0" y="0"/>
            <a:chExt cx="24384000" cy="3540629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5336" b="72890"/>
            <a:stretch>
              <a:fillRect/>
            </a:stretch>
          </p:blipFill>
          <p:spPr>
            <a:xfrm>
              <a:off x="0" y="0"/>
              <a:ext cx="24384000" cy="3540629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0" y="7631528"/>
            <a:ext cx="18288000" cy="2655472"/>
            <a:chOff x="0" y="0"/>
            <a:chExt cx="24384000" cy="3540629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2"/>
            <a:srcRect t="42775" b="35451"/>
            <a:stretch>
              <a:fillRect/>
            </a:stretch>
          </p:blipFill>
          <p:spPr>
            <a:xfrm>
              <a:off x="0" y="0"/>
              <a:ext cx="24384000" cy="3540629"/>
            </a:xfrm>
            <a:prstGeom prst="rect">
              <a:avLst/>
            </a:prstGeom>
          </p:spPr>
        </p:pic>
      </p:grpSp>
      <p:sp>
        <p:nvSpPr>
          <p:cNvPr id="6" name="TextBox 6"/>
          <p:cNvSpPr txBox="1"/>
          <p:nvPr/>
        </p:nvSpPr>
        <p:spPr>
          <a:xfrm>
            <a:off x="846884" y="3721073"/>
            <a:ext cx="2520022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endParaRPr lang="en-US" sz="6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4365437" y="3721073"/>
            <a:ext cx="2520022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endParaRPr lang="en-US" sz="6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7883989" y="3721073"/>
            <a:ext cx="2520022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</a:t>
            </a:r>
            <a:endParaRPr lang="en-US" sz="6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9"/>
          <p:cNvSpPr txBox="1"/>
          <p:nvPr/>
        </p:nvSpPr>
        <p:spPr>
          <a:xfrm>
            <a:off x="11402542" y="3721073"/>
            <a:ext cx="2520022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</a:t>
            </a:r>
            <a:endParaRPr lang="en-US" sz="6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4921094" y="3721073"/>
            <a:ext cx="2520022" cy="9239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200"/>
              </a:lnSpc>
              <a:spcBef>
                <a:spcPct val="0"/>
              </a:spcBef>
            </a:pPr>
            <a:r>
              <a:rPr lang="en-US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</a:t>
            </a:r>
            <a:r>
              <a:rPr lang="ru-RU" sz="60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26</a:t>
            </a:r>
            <a:endParaRPr lang="en-US" sz="6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AutoShape 26"/>
          <p:cNvSpPr/>
          <p:nvPr/>
        </p:nvSpPr>
        <p:spPr>
          <a:xfrm>
            <a:off x="0" y="4905320"/>
            <a:ext cx="18288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7" name="TextBox 27"/>
          <p:cNvSpPr txBox="1"/>
          <p:nvPr/>
        </p:nvSpPr>
        <p:spPr>
          <a:xfrm>
            <a:off x="914400" y="1271587"/>
            <a:ext cx="16154400" cy="10900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lnSpc>
                <a:spcPts val="8515"/>
              </a:lnSpc>
            </a:pPr>
            <a:r>
              <a:rPr lang="ru-RU" sz="6500" dirty="0" smtClean="0">
                <a:solidFill>
                  <a:srgbClr val="EBE8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Муниципальные  программы</a:t>
            </a:r>
            <a:endParaRPr lang="en-US" sz="6500" dirty="0">
              <a:solidFill>
                <a:srgbClr val="EBE8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8" name="Group 11"/>
          <p:cNvGrpSpPr/>
          <p:nvPr/>
        </p:nvGrpSpPr>
        <p:grpSpPr>
          <a:xfrm>
            <a:off x="76201" y="5238628"/>
            <a:ext cx="3733800" cy="1980353"/>
            <a:chOff x="-170104" y="0"/>
            <a:chExt cx="4656671" cy="2640471"/>
          </a:xfrm>
        </p:grpSpPr>
        <p:sp>
          <p:nvSpPr>
            <p:cNvPr id="29" name="TextBox 12"/>
            <p:cNvSpPr txBox="1"/>
            <p:nvPr/>
          </p:nvSpPr>
          <p:spPr>
            <a:xfrm>
              <a:off x="-170104" y="0"/>
              <a:ext cx="4656671" cy="10259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– </a:t>
              </a:r>
              <a:r>
                <a:rPr lang="ru-RU" sz="3200" b="1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2 604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endParaRPr lang="en-US" sz="24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258176" y="670700"/>
              <a:ext cx="4228390" cy="19697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ФБ,КБ …...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1 658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ФРТ……….. 249 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МБ …………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689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</a:p>
            <a:p>
              <a:pPr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В/бюджет …….8 </a:t>
              </a:r>
              <a:r>
                <a:rPr lang="ru-RU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56" name="Group 3"/>
          <p:cNvGrpSpPr/>
          <p:nvPr/>
        </p:nvGrpSpPr>
        <p:grpSpPr>
          <a:xfrm>
            <a:off x="237671" y="4735670"/>
            <a:ext cx="313708" cy="313708"/>
            <a:chOff x="0" y="0"/>
            <a:chExt cx="192166" cy="192166"/>
          </a:xfrm>
        </p:grpSpPr>
        <p:sp>
          <p:nvSpPr>
            <p:cNvPr id="57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58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/>
            </a:p>
          </p:txBody>
        </p:sp>
      </p:grpSp>
      <p:grpSp>
        <p:nvGrpSpPr>
          <p:cNvPr id="59" name="Group 3"/>
          <p:cNvGrpSpPr/>
          <p:nvPr/>
        </p:nvGrpSpPr>
        <p:grpSpPr>
          <a:xfrm>
            <a:off x="3653146" y="4775189"/>
            <a:ext cx="313708" cy="313708"/>
            <a:chOff x="0" y="0"/>
            <a:chExt cx="192166" cy="192166"/>
          </a:xfrm>
        </p:grpSpPr>
        <p:sp>
          <p:nvSpPr>
            <p:cNvPr id="60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1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sz="28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2" name="Group 3"/>
          <p:cNvGrpSpPr/>
          <p:nvPr/>
        </p:nvGrpSpPr>
        <p:grpSpPr>
          <a:xfrm>
            <a:off x="7393724" y="4776709"/>
            <a:ext cx="313708" cy="313708"/>
            <a:chOff x="0" y="0"/>
            <a:chExt cx="192166" cy="192166"/>
          </a:xfrm>
        </p:grpSpPr>
        <p:sp>
          <p:nvSpPr>
            <p:cNvPr id="63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4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sz="28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5" name="Group 3"/>
          <p:cNvGrpSpPr/>
          <p:nvPr/>
        </p:nvGrpSpPr>
        <p:grpSpPr>
          <a:xfrm>
            <a:off x="10955095" y="4780045"/>
            <a:ext cx="313708" cy="313708"/>
            <a:chOff x="0" y="0"/>
            <a:chExt cx="192166" cy="192166"/>
          </a:xfrm>
        </p:grpSpPr>
        <p:sp>
          <p:nvSpPr>
            <p:cNvPr id="66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67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sz="2800" dirty="0">
                <a:latin typeface="Arial Narrow" panose="020B0606020202030204" pitchFamily="34" charset="0"/>
              </a:endParaRPr>
            </a:p>
          </p:txBody>
        </p:sp>
      </p:grpSp>
      <p:grpSp>
        <p:nvGrpSpPr>
          <p:cNvPr id="68" name="Group 3"/>
          <p:cNvGrpSpPr/>
          <p:nvPr/>
        </p:nvGrpSpPr>
        <p:grpSpPr>
          <a:xfrm>
            <a:off x="14602819" y="4737704"/>
            <a:ext cx="313708" cy="313708"/>
            <a:chOff x="0" y="0"/>
            <a:chExt cx="192166" cy="192166"/>
          </a:xfrm>
        </p:grpSpPr>
        <p:sp>
          <p:nvSpPr>
            <p:cNvPr id="69" name="Freeform 4"/>
            <p:cNvSpPr/>
            <p:nvPr/>
          </p:nvSpPr>
          <p:spPr>
            <a:xfrm>
              <a:off x="80721" y="0"/>
              <a:ext cx="30724" cy="192166"/>
            </a:xfrm>
            <a:custGeom>
              <a:avLst/>
              <a:gdLst/>
              <a:ahLst/>
              <a:cxnLst/>
              <a:rect l="l" t="t" r="r" b="b"/>
              <a:pathLst>
                <a:path w="30724" h="192166">
                  <a:moveTo>
                    <a:pt x="15362" y="0"/>
                  </a:moveTo>
                  <a:lnTo>
                    <a:pt x="15362" y="0"/>
                  </a:lnTo>
                  <a:cubicBezTo>
                    <a:pt x="30724" y="63134"/>
                    <a:pt x="30724" y="129032"/>
                    <a:pt x="15362" y="192166"/>
                  </a:cubicBezTo>
                  <a:cubicBezTo>
                    <a:pt x="0" y="129032"/>
                    <a:pt x="0" y="63134"/>
                    <a:pt x="15362" y="0"/>
                  </a:cubicBezTo>
                  <a:close/>
                </a:path>
              </a:pathLst>
            </a:custGeom>
            <a:solidFill>
              <a:srgbClr val="CFC9BD"/>
            </a:solidFill>
          </p:spPr>
        </p:sp>
        <p:sp>
          <p:nvSpPr>
            <p:cNvPr id="70" name="TextBox 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400"/>
                </a:lnSpc>
              </a:pPr>
              <a:endParaRPr dirty="0"/>
            </a:p>
          </p:txBody>
        </p:sp>
      </p:grpSp>
      <p:grpSp>
        <p:nvGrpSpPr>
          <p:cNvPr id="50" name="Group 11"/>
          <p:cNvGrpSpPr/>
          <p:nvPr/>
        </p:nvGrpSpPr>
        <p:grpSpPr>
          <a:xfrm>
            <a:off x="3705824" y="5170292"/>
            <a:ext cx="3733800" cy="1980353"/>
            <a:chOff x="-170104" y="0"/>
            <a:chExt cx="4656671" cy="2640471"/>
          </a:xfrm>
        </p:grpSpPr>
        <p:sp>
          <p:nvSpPr>
            <p:cNvPr id="51" name="TextBox 12"/>
            <p:cNvSpPr txBox="1"/>
            <p:nvPr/>
          </p:nvSpPr>
          <p:spPr>
            <a:xfrm>
              <a:off x="-170104" y="0"/>
              <a:ext cx="4656671" cy="10259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– </a:t>
              </a:r>
              <a:r>
                <a:rPr lang="ru-RU" sz="3200" b="1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3 515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endParaRPr lang="en-US" sz="24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2" name="TextBox 13"/>
            <p:cNvSpPr txBox="1"/>
            <p:nvPr/>
          </p:nvSpPr>
          <p:spPr>
            <a:xfrm>
              <a:off x="258176" y="670700"/>
              <a:ext cx="4228390" cy="196977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ФБ,КБ …...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2 738 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ФРТ……….. . 25 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МБ …………749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</a:p>
            <a:p>
              <a:pPr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В/бюджет …….4 </a:t>
              </a:r>
              <a:r>
                <a:rPr lang="ru-RU" sz="2400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71" name="Group 11"/>
          <p:cNvGrpSpPr/>
          <p:nvPr/>
        </p:nvGrpSpPr>
        <p:grpSpPr>
          <a:xfrm>
            <a:off x="7414390" y="5170292"/>
            <a:ext cx="3733800" cy="1611021"/>
            <a:chOff x="-170104" y="0"/>
            <a:chExt cx="4656671" cy="2148028"/>
          </a:xfrm>
        </p:grpSpPr>
        <p:sp>
          <p:nvSpPr>
            <p:cNvPr id="72" name="TextBox 12"/>
            <p:cNvSpPr txBox="1"/>
            <p:nvPr/>
          </p:nvSpPr>
          <p:spPr>
            <a:xfrm>
              <a:off x="-170104" y="0"/>
              <a:ext cx="4656671" cy="10259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– </a:t>
              </a:r>
              <a:r>
                <a:rPr lang="ru-RU" sz="32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3</a:t>
              </a:r>
              <a:r>
                <a:rPr lang="ru-RU" sz="3200" b="1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139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endParaRPr lang="en-US" sz="24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3" name="TextBox 13"/>
            <p:cNvSpPr txBox="1"/>
            <p:nvPr/>
          </p:nvSpPr>
          <p:spPr>
            <a:xfrm>
              <a:off x="258176" y="670700"/>
              <a:ext cx="4228390" cy="14773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ФБ,КБ …...2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381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МБ …………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758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</a:p>
          </p:txBody>
        </p:sp>
      </p:grpSp>
      <p:grpSp>
        <p:nvGrpSpPr>
          <p:cNvPr id="74" name="Group 11"/>
          <p:cNvGrpSpPr/>
          <p:nvPr/>
        </p:nvGrpSpPr>
        <p:grpSpPr>
          <a:xfrm>
            <a:off x="11050951" y="5170292"/>
            <a:ext cx="3733800" cy="1611021"/>
            <a:chOff x="-170104" y="0"/>
            <a:chExt cx="4656671" cy="2148028"/>
          </a:xfrm>
        </p:grpSpPr>
        <p:sp>
          <p:nvSpPr>
            <p:cNvPr id="75" name="TextBox 12"/>
            <p:cNvSpPr txBox="1"/>
            <p:nvPr/>
          </p:nvSpPr>
          <p:spPr>
            <a:xfrm>
              <a:off x="-170104" y="0"/>
              <a:ext cx="4656671" cy="10259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– </a:t>
              </a:r>
              <a:r>
                <a:rPr lang="ru-RU" sz="3200" b="1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2 073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endParaRPr lang="en-US" sz="24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6" name="TextBox 13"/>
            <p:cNvSpPr txBox="1"/>
            <p:nvPr/>
          </p:nvSpPr>
          <p:spPr>
            <a:xfrm>
              <a:off x="258176" y="670700"/>
              <a:ext cx="4228390" cy="14773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ФБ,КБ …...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1 323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МБ …………750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</a:p>
          </p:txBody>
        </p:sp>
      </p:grpSp>
      <p:grpSp>
        <p:nvGrpSpPr>
          <p:cNvPr id="77" name="Group 11"/>
          <p:cNvGrpSpPr/>
          <p:nvPr/>
        </p:nvGrpSpPr>
        <p:grpSpPr>
          <a:xfrm>
            <a:off x="14542414" y="5170292"/>
            <a:ext cx="3733800" cy="1611021"/>
            <a:chOff x="-170104" y="0"/>
            <a:chExt cx="4656671" cy="2148028"/>
          </a:xfrm>
        </p:grpSpPr>
        <p:sp>
          <p:nvSpPr>
            <p:cNvPr id="78" name="TextBox 12"/>
            <p:cNvSpPr txBox="1"/>
            <p:nvPr/>
          </p:nvSpPr>
          <p:spPr>
            <a:xfrm>
              <a:off x="-170104" y="0"/>
              <a:ext cx="4656671" cy="102592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30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ВСЕГО – </a:t>
              </a:r>
              <a:r>
                <a:rPr lang="ru-RU" sz="3200" b="1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2 169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endParaRPr lang="en-US" sz="2400" u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9" name="TextBox 13"/>
            <p:cNvSpPr txBox="1"/>
            <p:nvPr/>
          </p:nvSpPr>
          <p:spPr>
            <a:xfrm>
              <a:off x="258176" y="670700"/>
              <a:ext cx="4228390" cy="1477328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ФБ,КБ …...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1 398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</a:p>
            <a:p>
              <a:pPr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МБ …………771 </a:t>
              </a:r>
              <a:r>
                <a:rPr lang="ru-RU" sz="2400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млн.</a:t>
              </a:r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₽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17314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658613" y="698175"/>
            <a:ext cx="5905441" cy="8890651"/>
            <a:chOff x="0" y="0"/>
            <a:chExt cx="7873921" cy="11854201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52512" r="3191"/>
            <a:stretch>
              <a:fillRect/>
            </a:stretch>
          </p:blipFill>
          <p:spPr>
            <a:xfrm>
              <a:off x="0" y="0"/>
              <a:ext cx="7873921" cy="11854201"/>
            </a:xfrm>
            <a:prstGeom prst="rect">
              <a:avLst/>
            </a:prstGeom>
          </p:spPr>
        </p:pic>
      </p:grpSp>
      <p:grpSp>
        <p:nvGrpSpPr>
          <p:cNvPr id="4" name="Group 4"/>
          <p:cNvGrpSpPr/>
          <p:nvPr/>
        </p:nvGrpSpPr>
        <p:grpSpPr>
          <a:xfrm>
            <a:off x="4225850" y="1932601"/>
            <a:ext cx="4949526" cy="6421797"/>
            <a:chOff x="0" y="0"/>
            <a:chExt cx="6599368" cy="8562396"/>
          </a:xfrm>
        </p:grpSpPr>
        <p:pic>
          <p:nvPicPr>
            <p:cNvPr id="5" name="Picture 5"/>
            <p:cNvPicPr>
              <a:picLocks noChangeAspect="1"/>
            </p:cNvPicPr>
            <p:nvPr/>
          </p:nvPicPr>
          <p:blipFill>
            <a:blip r:embed="rId3"/>
            <a:srcRect l="21097" r="21097"/>
            <a:stretch>
              <a:fillRect/>
            </a:stretch>
          </p:blipFill>
          <p:spPr>
            <a:xfrm>
              <a:off x="0" y="0"/>
              <a:ext cx="6599368" cy="8562396"/>
            </a:xfrm>
            <a:prstGeom prst="rect">
              <a:avLst/>
            </a:prstGeom>
          </p:spPr>
        </p:pic>
      </p:grpSp>
      <p:sp>
        <p:nvSpPr>
          <p:cNvPr id="10" name="TextBox 10"/>
          <p:cNvSpPr txBox="1"/>
          <p:nvPr/>
        </p:nvSpPr>
        <p:spPr>
          <a:xfrm>
            <a:off x="9372599" y="1395108"/>
            <a:ext cx="7620001" cy="782060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lvl="0" indent="-457200">
              <a:lnSpc>
                <a:spcPct val="110000"/>
              </a:lnSpc>
              <a:spcBef>
                <a:spcPct val="0"/>
              </a:spcBef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Arial Narrow" panose="020B0606020202030204" pitchFamily="34" charset="0"/>
              </a:rPr>
              <a:t>Обеспечение реализации </a:t>
            </a:r>
            <a:r>
              <a:rPr lang="ru-RU" sz="2800" dirty="0">
                <a:latin typeface="Arial Narrow" panose="020B0606020202030204" pitchFamily="34" charset="0"/>
              </a:rPr>
              <a:t>Указов Президента </a:t>
            </a:r>
            <a:r>
              <a:rPr lang="ru-RU" sz="2800" dirty="0" smtClean="0">
                <a:latin typeface="Arial Narrow" panose="020B0606020202030204" pitchFamily="34" charset="0"/>
              </a:rPr>
              <a:t>РФ </a:t>
            </a:r>
            <a:r>
              <a:rPr lang="ru-RU" sz="2800" dirty="0">
                <a:latin typeface="Arial Narrow" panose="020B0606020202030204" pitchFamily="34" charset="0"/>
              </a:rPr>
              <a:t>от 07 мая 2012 года, в части повышения оплаты труда отдельных категорий работников муниципальных </a:t>
            </a:r>
            <a:r>
              <a:rPr lang="ru-RU" sz="2800" dirty="0" smtClean="0">
                <a:latin typeface="Arial Narrow" panose="020B0606020202030204" pitchFamily="34" charset="0"/>
              </a:rPr>
              <a:t>учреждений. </a:t>
            </a:r>
            <a:endParaRPr lang="ru-RU" sz="2800" dirty="0">
              <a:latin typeface="Arial Narrow" panose="020B0606020202030204" pitchFamily="34" charset="0"/>
            </a:endParaRPr>
          </a:p>
          <a:p>
            <a:pPr lvl="0" algn="r">
              <a:lnSpc>
                <a:spcPct val="110000"/>
              </a:lnSpc>
              <a:spcBef>
                <a:spcPct val="0"/>
              </a:spcBef>
            </a:pPr>
            <a:endParaRPr lang="ru-RU" sz="1000" dirty="0" smtClean="0">
              <a:latin typeface="Arial Narrow" panose="020B0606020202030204" pitchFamily="34" charset="0"/>
            </a:endParaRP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400" dirty="0" smtClean="0">
                <a:latin typeface="Arial Narrow" panose="020B0606020202030204" pitchFamily="34" charset="0"/>
              </a:rPr>
              <a:t>	Среднемесячная </a:t>
            </a:r>
            <a:r>
              <a:rPr lang="ru-RU" sz="2400" dirty="0">
                <a:latin typeface="Arial Narrow" panose="020B0606020202030204" pitchFamily="34" charset="0"/>
              </a:rPr>
              <a:t>заработная плата </a:t>
            </a:r>
            <a:r>
              <a:rPr lang="ru-RU" sz="2400" dirty="0" smtClean="0">
                <a:latin typeface="Arial Narrow" panose="020B0606020202030204" pitchFamily="34" charset="0"/>
              </a:rPr>
              <a:t>педагогических 	работников в общеобразовательных организациях, </a:t>
            </a: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400" dirty="0">
                <a:latin typeface="Arial Narrow" panose="020B0606020202030204" pitchFamily="34" charset="0"/>
              </a:rPr>
              <a:t>	</a:t>
            </a:r>
            <a:r>
              <a:rPr lang="ru-RU" sz="2400" dirty="0" smtClean="0">
                <a:latin typeface="Arial Narrow" panose="020B0606020202030204" pitchFamily="34" charset="0"/>
              </a:rPr>
              <a:t>организациях дополнительного образования и 	работников культуры составит</a:t>
            </a:r>
            <a:r>
              <a:rPr lang="ru-RU" sz="2800" dirty="0" smtClean="0">
                <a:latin typeface="Arial Narrow" panose="020B0606020202030204" pitchFamily="34" charset="0"/>
              </a:rPr>
              <a:t>:</a:t>
            </a: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800" dirty="0" smtClean="0">
                <a:latin typeface="Arial Narrow" panose="020B0606020202030204" pitchFamily="34" charset="0"/>
              </a:rPr>
              <a:t>  		2024 </a:t>
            </a:r>
            <a:r>
              <a:rPr lang="ru-RU" sz="2800" dirty="0">
                <a:latin typeface="Arial Narrow" panose="020B0606020202030204" pitchFamily="34" charset="0"/>
              </a:rPr>
              <a:t>год – </a:t>
            </a:r>
            <a:r>
              <a:rPr lang="ru-RU" sz="2800" dirty="0" smtClean="0">
                <a:latin typeface="Arial Narrow" panose="020B0606020202030204" pitchFamily="34" charset="0"/>
              </a:rPr>
              <a:t>67 492,8 руб. (рост 18.47%) </a:t>
            </a: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800" dirty="0" smtClean="0">
                <a:latin typeface="Arial Narrow" panose="020B0606020202030204" pitchFamily="34" charset="0"/>
              </a:rPr>
              <a:t> 		2025 </a:t>
            </a:r>
            <a:r>
              <a:rPr lang="ru-RU" sz="2800" dirty="0">
                <a:latin typeface="Arial Narrow" panose="020B0606020202030204" pitchFamily="34" charset="0"/>
              </a:rPr>
              <a:t>год – </a:t>
            </a:r>
            <a:r>
              <a:rPr lang="ru-RU" sz="2800" dirty="0" smtClean="0">
                <a:latin typeface="Arial Narrow" panose="020B0606020202030204" pitchFamily="34" charset="0"/>
              </a:rPr>
              <a:t>72 217,3 руб. (рост 7%) </a:t>
            </a: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800" dirty="0" smtClean="0">
                <a:latin typeface="Arial Narrow" panose="020B0606020202030204" pitchFamily="34" charset="0"/>
              </a:rPr>
              <a:t>		2026 </a:t>
            </a:r>
            <a:r>
              <a:rPr lang="ru-RU" sz="2800" dirty="0">
                <a:latin typeface="Arial Narrow" panose="020B0606020202030204" pitchFamily="34" charset="0"/>
              </a:rPr>
              <a:t>год – </a:t>
            </a:r>
            <a:r>
              <a:rPr lang="ru-RU" sz="2800" dirty="0" smtClean="0">
                <a:latin typeface="Arial Narrow" panose="020B0606020202030204" pitchFamily="34" charset="0"/>
              </a:rPr>
              <a:t>76 983,6 руб. (рост 7%)</a:t>
            </a:r>
          </a:p>
          <a:p>
            <a:pPr>
              <a:lnSpc>
                <a:spcPct val="110000"/>
              </a:lnSpc>
              <a:spcBef>
                <a:spcPct val="0"/>
              </a:spcBef>
            </a:pPr>
            <a:r>
              <a:rPr lang="ru-RU" sz="2400" dirty="0" smtClean="0">
                <a:latin typeface="Arial Narrow" panose="020B0606020202030204" pitchFamily="34" charset="0"/>
              </a:rPr>
              <a:t>	Среднемесячная </a:t>
            </a:r>
            <a:r>
              <a:rPr lang="ru-RU" sz="2400" dirty="0">
                <a:latin typeface="Arial Narrow" panose="020B0606020202030204" pitchFamily="34" charset="0"/>
              </a:rPr>
              <a:t>заработная плата педагогических 	работников </a:t>
            </a:r>
            <a:r>
              <a:rPr lang="ru-RU" sz="2400" dirty="0" smtClean="0">
                <a:latin typeface="Arial Narrow" panose="020B0606020202030204" pitchFamily="34" charset="0"/>
              </a:rPr>
              <a:t>в дошкольных организациях составит</a:t>
            </a:r>
            <a:r>
              <a:rPr lang="ru-RU" sz="2400" dirty="0">
                <a:latin typeface="Arial Narrow" panose="020B0606020202030204" pitchFamily="34" charset="0"/>
              </a:rPr>
              <a:t>:</a:t>
            </a: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400" dirty="0" smtClean="0">
                <a:latin typeface="Arial Narrow" panose="020B0606020202030204" pitchFamily="34" charset="0"/>
              </a:rPr>
              <a:t>		</a:t>
            </a:r>
            <a:r>
              <a:rPr lang="ru-RU" sz="2800" dirty="0" smtClean="0">
                <a:latin typeface="Arial Narrow" panose="020B0606020202030204" pitchFamily="34" charset="0"/>
              </a:rPr>
              <a:t>2024 </a:t>
            </a:r>
            <a:r>
              <a:rPr lang="ru-RU" sz="2800" dirty="0">
                <a:latin typeface="Arial Narrow" panose="020B0606020202030204" pitchFamily="34" charset="0"/>
              </a:rPr>
              <a:t>год – </a:t>
            </a:r>
            <a:r>
              <a:rPr lang="ru-RU" sz="2800" dirty="0" smtClean="0">
                <a:latin typeface="Arial Narrow" panose="020B0606020202030204" pitchFamily="34" charset="0"/>
              </a:rPr>
              <a:t>65 945,2 руб. (рост 18.47%) </a:t>
            </a:r>
            <a:endParaRPr lang="ru-RU" sz="2800" dirty="0">
              <a:latin typeface="Arial Narrow" panose="020B0606020202030204" pitchFamily="34" charset="0"/>
            </a:endParaRP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800" dirty="0">
                <a:latin typeface="Arial Narrow" panose="020B0606020202030204" pitchFamily="34" charset="0"/>
              </a:rPr>
              <a:t> 		2025 год – </a:t>
            </a:r>
            <a:r>
              <a:rPr lang="ru-RU" sz="2800" dirty="0" smtClean="0">
                <a:latin typeface="Arial Narrow" panose="020B0606020202030204" pitchFamily="34" charset="0"/>
              </a:rPr>
              <a:t>70 561,4 руб. </a:t>
            </a:r>
            <a:r>
              <a:rPr lang="ru-RU" sz="2800" dirty="0">
                <a:latin typeface="Arial Narrow" panose="020B0606020202030204" pitchFamily="34" charset="0"/>
              </a:rPr>
              <a:t>(рост </a:t>
            </a:r>
            <a:r>
              <a:rPr lang="ru-RU" sz="2800" dirty="0" smtClean="0">
                <a:latin typeface="Arial Narrow" panose="020B0606020202030204" pitchFamily="34" charset="0"/>
              </a:rPr>
              <a:t>7%) </a:t>
            </a:r>
            <a:endParaRPr lang="ru-RU" sz="2800" dirty="0">
              <a:latin typeface="Arial Narrow" panose="020B0606020202030204" pitchFamily="34" charset="0"/>
            </a:endParaRPr>
          </a:p>
          <a:p>
            <a:pPr lvl="0">
              <a:lnSpc>
                <a:spcPct val="110000"/>
              </a:lnSpc>
              <a:spcBef>
                <a:spcPct val="0"/>
              </a:spcBef>
            </a:pPr>
            <a:r>
              <a:rPr lang="ru-RU" sz="2800" dirty="0">
                <a:latin typeface="Arial Narrow" panose="020B0606020202030204" pitchFamily="34" charset="0"/>
              </a:rPr>
              <a:t>		2026 год </a:t>
            </a:r>
            <a:r>
              <a:rPr lang="ru-RU" sz="2800" dirty="0" smtClean="0">
                <a:latin typeface="Arial Narrow" panose="020B0606020202030204" pitchFamily="34" charset="0"/>
              </a:rPr>
              <a:t>– 75 218,4 руб. </a:t>
            </a:r>
            <a:r>
              <a:rPr lang="ru-RU" sz="2800" dirty="0">
                <a:latin typeface="Arial Narrow" panose="020B0606020202030204" pitchFamily="34" charset="0"/>
              </a:rPr>
              <a:t>(рост </a:t>
            </a:r>
            <a:r>
              <a:rPr lang="ru-RU" sz="2800" dirty="0" smtClean="0">
                <a:latin typeface="Arial Narrow" panose="020B0606020202030204" pitchFamily="34" charset="0"/>
              </a:rPr>
              <a:t>7%)</a:t>
            </a:r>
            <a:endParaRPr lang="ru-RU" sz="2800" dirty="0">
              <a:latin typeface="Arial Narrow" panose="020B0606020202030204" pitchFamily="34" charset="0"/>
            </a:endParaRPr>
          </a:p>
          <a:p>
            <a:pPr lvl="0">
              <a:lnSpc>
                <a:spcPct val="110000"/>
              </a:lnSpc>
              <a:spcBef>
                <a:spcPct val="0"/>
              </a:spcBef>
            </a:pPr>
            <a:endParaRPr lang="en-US" sz="2400" u="none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17" name="TextBox 20"/>
          <p:cNvSpPr txBox="1"/>
          <p:nvPr/>
        </p:nvSpPr>
        <p:spPr>
          <a:xfrm>
            <a:off x="990600" y="1086215"/>
            <a:ext cx="8381999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550"/>
              </a:lnSpc>
              <a:spcBef>
                <a:spcPct val="0"/>
              </a:spcBef>
            </a:pPr>
            <a:r>
              <a:rPr lang="ru-RU" sz="4800" b="1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Общие факторы:</a:t>
            </a:r>
            <a:endParaRPr lang="en-US" sz="4800" b="1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8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9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144000" y="465457"/>
            <a:ext cx="8703358" cy="9327512"/>
            <a:chOff x="410368" y="-19049"/>
            <a:chExt cx="11604477" cy="12436682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l="18887" r="18887"/>
            <a:stretch>
              <a:fillRect/>
            </a:stretch>
          </p:blipFill>
          <p:spPr>
            <a:xfrm>
              <a:off x="410368" y="-19049"/>
              <a:ext cx="11604477" cy="12436682"/>
            </a:xfrm>
            <a:prstGeom prst="rect">
              <a:avLst/>
            </a:prstGeom>
          </p:spPr>
        </p:pic>
      </p:grpSp>
      <p:sp>
        <p:nvSpPr>
          <p:cNvPr id="7" name="TextBox 7"/>
          <p:cNvSpPr txBox="1"/>
          <p:nvPr/>
        </p:nvSpPr>
        <p:spPr>
          <a:xfrm>
            <a:off x="649940" y="876300"/>
            <a:ext cx="8341660" cy="861774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>
                <a:latin typeface="Arial Narrow" panose="020B0606020202030204" pitchFamily="34" charset="0"/>
              </a:rPr>
              <a:t>И</a:t>
            </a:r>
            <a:r>
              <a:rPr lang="ru-RU" sz="2800" dirty="0" smtClean="0">
                <a:latin typeface="Arial Narrow" panose="020B0606020202030204" pitchFamily="34" charset="0"/>
              </a:rPr>
              <a:t>ндексация </a:t>
            </a:r>
            <a:r>
              <a:rPr lang="ru-RU" sz="2800" dirty="0">
                <a:latin typeface="Arial Narrow" panose="020B0606020202030204" pitchFamily="34" charset="0"/>
              </a:rPr>
              <a:t>заработной </a:t>
            </a:r>
            <a:r>
              <a:rPr lang="ru-RU" sz="2800" dirty="0" smtClean="0">
                <a:latin typeface="Arial Narrow" panose="020B0606020202030204" pitchFamily="34" charset="0"/>
              </a:rPr>
              <a:t>платы:</a:t>
            </a:r>
          </a:p>
          <a:p>
            <a:r>
              <a:rPr lang="ru-RU" sz="2800" dirty="0" smtClean="0">
                <a:latin typeface="Arial Narrow" panose="020B0606020202030204" pitchFamily="34" charset="0"/>
              </a:rPr>
              <a:t>      				с 01.10.2025 и с 01.10.2026 на 4%     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Arial Narrow" panose="020B0606020202030204" pitchFamily="34" charset="0"/>
              </a:rPr>
              <a:t>Повышение с 01.01.2024 минимального размера оплаты труда до 19 242 руб. (с учетом районного коэффициента и ДВ надбавки – 28 863 руб.(рост 18.47%).   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2800" dirty="0" smtClean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Arial Narrow" panose="020B0606020202030204" pitchFamily="34" charset="0"/>
              </a:rPr>
              <a:t>Бюджетные ассигнования </a:t>
            </a:r>
            <a:r>
              <a:rPr lang="ru-RU" sz="2800" dirty="0">
                <a:latin typeface="Arial Narrow" panose="020B0606020202030204" pitchFamily="34" charset="0"/>
              </a:rPr>
              <a:t>на исполнение публичных нормативных </a:t>
            </a:r>
            <a:r>
              <a:rPr lang="ru-RU" sz="2800" dirty="0" smtClean="0">
                <a:latin typeface="Arial Narrow" panose="020B0606020202030204" pitchFamily="34" charset="0"/>
              </a:rPr>
              <a:t>обязательств: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latin typeface="Arial Narrow" panose="020B0606020202030204" pitchFamily="34" charset="0"/>
              </a:rPr>
              <a:t>     				2024 </a:t>
            </a:r>
            <a:r>
              <a:rPr lang="ru-RU" sz="2800" dirty="0">
                <a:latin typeface="Arial Narrow" panose="020B0606020202030204" pitchFamily="34" charset="0"/>
              </a:rPr>
              <a:t>год –  </a:t>
            </a:r>
            <a:r>
              <a:rPr lang="ru-RU" sz="2800" dirty="0" smtClean="0">
                <a:latin typeface="Arial Narrow" panose="020B0606020202030204" pitchFamily="34" charset="0"/>
              </a:rPr>
              <a:t>52 361 тыс.руб</a:t>
            </a:r>
            <a:r>
              <a:rPr lang="ru-RU" sz="2800" dirty="0">
                <a:latin typeface="Arial Narrow" panose="020B0606020202030204" pitchFamily="34" charset="0"/>
              </a:rPr>
              <a:t>., </a:t>
            </a:r>
            <a:endParaRPr lang="ru-RU" sz="2800" dirty="0" smtClean="0">
              <a:latin typeface="Arial Narrow" panose="020B0606020202030204" pitchFamily="34" charset="0"/>
            </a:endParaRPr>
          </a:p>
          <a:p>
            <a:r>
              <a:rPr lang="ru-RU" sz="2800" dirty="0"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latin typeface="Arial Narrow" panose="020B0606020202030204" pitchFamily="34" charset="0"/>
              </a:rPr>
              <a:t>     				2025 </a:t>
            </a:r>
            <a:r>
              <a:rPr lang="ru-RU" sz="2800" dirty="0">
                <a:latin typeface="Arial Narrow" panose="020B0606020202030204" pitchFamily="34" charset="0"/>
              </a:rPr>
              <a:t>год – </a:t>
            </a:r>
            <a:r>
              <a:rPr lang="ru-RU" sz="2800" dirty="0" smtClean="0">
                <a:latin typeface="Arial Narrow" panose="020B0606020202030204" pitchFamily="34" charset="0"/>
              </a:rPr>
              <a:t> 50 909 </a:t>
            </a:r>
            <a:r>
              <a:rPr lang="ru-RU" sz="2800" dirty="0">
                <a:latin typeface="Arial Narrow" panose="020B0606020202030204" pitchFamily="34" charset="0"/>
              </a:rPr>
              <a:t>тыс.руб., </a:t>
            </a:r>
            <a:endParaRPr lang="ru-RU" sz="2800" dirty="0" smtClean="0">
              <a:latin typeface="Arial Narrow" panose="020B0606020202030204" pitchFamily="34" charset="0"/>
            </a:endParaRPr>
          </a:p>
          <a:p>
            <a:r>
              <a:rPr lang="ru-RU" sz="2800" dirty="0">
                <a:latin typeface="Arial Narrow" panose="020B0606020202030204" pitchFamily="34" charset="0"/>
              </a:rPr>
              <a:t> </a:t>
            </a:r>
            <a:r>
              <a:rPr lang="ru-RU" sz="2800" dirty="0" smtClean="0">
                <a:latin typeface="Arial Narrow" panose="020B0606020202030204" pitchFamily="34" charset="0"/>
              </a:rPr>
              <a:t>     				2026 </a:t>
            </a:r>
            <a:r>
              <a:rPr lang="ru-RU" sz="2800" dirty="0">
                <a:latin typeface="Arial Narrow" panose="020B0606020202030204" pitchFamily="34" charset="0"/>
              </a:rPr>
              <a:t>год – </a:t>
            </a:r>
            <a:r>
              <a:rPr lang="ru-RU" sz="2800" dirty="0" smtClean="0">
                <a:latin typeface="Arial Narrow" panose="020B0606020202030204" pitchFamily="34" charset="0"/>
              </a:rPr>
              <a:t> 52 089 </a:t>
            </a:r>
            <a:r>
              <a:rPr lang="ru-RU" sz="2800" dirty="0">
                <a:latin typeface="Arial Narrow" panose="020B0606020202030204" pitchFamily="34" charset="0"/>
              </a:rPr>
              <a:t>тыс.руб</a:t>
            </a:r>
            <a:r>
              <a:rPr lang="ru-RU" sz="2800" dirty="0" smtClean="0">
                <a:latin typeface="Arial Narrow" panose="020B0606020202030204" pitchFamily="34" charset="0"/>
              </a:rPr>
              <a:t>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Arial Narrow" panose="020B0606020202030204" pitchFamily="34" charset="0"/>
              </a:rPr>
              <a:t>Резервный фонд:</a:t>
            </a:r>
          </a:p>
          <a:p>
            <a:r>
              <a:rPr lang="ru-RU" sz="2800" dirty="0" smtClean="0">
                <a:latin typeface="Arial Narrow" panose="020B0606020202030204" pitchFamily="34" charset="0"/>
              </a:rPr>
              <a:t>				2024 </a:t>
            </a:r>
            <a:r>
              <a:rPr lang="ru-RU" sz="2800" dirty="0">
                <a:latin typeface="Arial Narrow" panose="020B0606020202030204" pitchFamily="34" charset="0"/>
              </a:rPr>
              <a:t>год –  </a:t>
            </a:r>
            <a:r>
              <a:rPr lang="ru-RU" sz="2800" dirty="0" smtClean="0">
                <a:latin typeface="Arial Narrow" panose="020B0606020202030204" pitchFamily="34" charset="0"/>
              </a:rPr>
              <a:t>27 430 </a:t>
            </a:r>
            <a:r>
              <a:rPr lang="ru-RU" sz="2800" dirty="0">
                <a:latin typeface="Arial Narrow" panose="020B0606020202030204" pitchFamily="34" charset="0"/>
              </a:rPr>
              <a:t>тыс.руб., 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      				2025 год –  </a:t>
            </a:r>
            <a:r>
              <a:rPr lang="ru-RU" sz="2800" dirty="0" smtClean="0">
                <a:latin typeface="Arial Narrow" panose="020B0606020202030204" pitchFamily="34" charset="0"/>
              </a:rPr>
              <a:t>  4 600 </a:t>
            </a:r>
            <a:r>
              <a:rPr lang="ru-RU" sz="2800" dirty="0">
                <a:latin typeface="Arial Narrow" panose="020B0606020202030204" pitchFamily="34" charset="0"/>
              </a:rPr>
              <a:t>тыс.руб., 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      				2026 год </a:t>
            </a:r>
            <a:r>
              <a:rPr lang="ru-RU" sz="2800" dirty="0" smtClean="0">
                <a:latin typeface="Arial Narrow" panose="020B0606020202030204" pitchFamily="34" charset="0"/>
              </a:rPr>
              <a:t>–    4 700 </a:t>
            </a:r>
            <a:r>
              <a:rPr lang="ru-RU" sz="2800" dirty="0">
                <a:latin typeface="Arial Narrow" panose="020B0606020202030204" pitchFamily="34" charset="0"/>
              </a:rPr>
              <a:t>тыс.руб.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2800" dirty="0" smtClean="0">
                <a:latin typeface="Arial Narrow" panose="020B0606020202030204" pitchFamily="34" charset="0"/>
              </a:rPr>
              <a:t>Дорожный фонд:</a:t>
            </a:r>
          </a:p>
          <a:p>
            <a:r>
              <a:rPr lang="ru-RU" sz="2800" dirty="0" smtClean="0">
                <a:latin typeface="Arial Narrow" panose="020B0606020202030204" pitchFamily="34" charset="0"/>
              </a:rPr>
              <a:t>				2024 </a:t>
            </a:r>
            <a:r>
              <a:rPr lang="ru-RU" sz="2800" dirty="0">
                <a:latin typeface="Arial Narrow" panose="020B0606020202030204" pitchFamily="34" charset="0"/>
              </a:rPr>
              <a:t>год –  </a:t>
            </a:r>
            <a:r>
              <a:rPr lang="ru-RU" sz="2800" dirty="0" smtClean="0">
                <a:latin typeface="Arial Narrow" panose="020B0606020202030204" pitchFamily="34" charset="0"/>
              </a:rPr>
              <a:t>156 407 </a:t>
            </a:r>
            <a:r>
              <a:rPr lang="ru-RU" sz="2800" dirty="0">
                <a:latin typeface="Arial Narrow" panose="020B0606020202030204" pitchFamily="34" charset="0"/>
              </a:rPr>
              <a:t>тыс.руб., 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      				2025 год –  </a:t>
            </a:r>
            <a:r>
              <a:rPr lang="ru-RU" sz="2800" dirty="0" smtClean="0">
                <a:latin typeface="Arial Narrow" panose="020B0606020202030204" pitchFamily="34" charset="0"/>
              </a:rPr>
              <a:t>141 637 </a:t>
            </a:r>
            <a:r>
              <a:rPr lang="ru-RU" sz="2800" dirty="0">
                <a:latin typeface="Arial Narrow" panose="020B0606020202030204" pitchFamily="34" charset="0"/>
              </a:rPr>
              <a:t>тыс.руб., </a:t>
            </a:r>
          </a:p>
          <a:p>
            <a:r>
              <a:rPr lang="ru-RU" sz="2800" dirty="0">
                <a:latin typeface="Arial Narrow" panose="020B0606020202030204" pitchFamily="34" charset="0"/>
              </a:rPr>
              <a:t>      				2026 год –  </a:t>
            </a:r>
            <a:r>
              <a:rPr lang="ru-RU" sz="2800" dirty="0" smtClean="0">
                <a:latin typeface="Arial Narrow" panose="020B0606020202030204" pitchFamily="34" charset="0"/>
              </a:rPr>
              <a:t>143 013 </a:t>
            </a:r>
            <a:r>
              <a:rPr lang="ru-RU" sz="2800" dirty="0">
                <a:latin typeface="Arial Narrow" panose="020B0606020202030204" pitchFamily="34" charset="0"/>
              </a:rPr>
              <a:t>тыс.руб.</a:t>
            </a:r>
          </a:p>
          <a:p>
            <a:endParaRPr lang="ru-RU" sz="2800" dirty="0">
              <a:latin typeface="Arial Narrow" panose="020B0606020202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10744200" y="1866290"/>
            <a:ext cx="7041499" cy="7924800"/>
            <a:chOff x="0" y="0"/>
            <a:chExt cx="5055523" cy="5267278"/>
          </a:xfrm>
        </p:grpSpPr>
        <p:pic>
          <p:nvPicPr>
            <p:cNvPr id="7" name="Picture 7"/>
            <p:cNvPicPr>
              <a:picLocks noChangeAspect="1"/>
            </p:cNvPicPr>
            <p:nvPr/>
          </p:nvPicPr>
          <p:blipFill>
            <a:blip r:embed="rId2"/>
            <a:srcRect l="18006" r="18006"/>
            <a:stretch>
              <a:fillRect/>
            </a:stretch>
          </p:blipFill>
          <p:spPr>
            <a:xfrm>
              <a:off x="0" y="0"/>
              <a:ext cx="5055523" cy="5267278"/>
            </a:xfrm>
            <a:prstGeom prst="rect">
              <a:avLst/>
            </a:prstGeom>
          </p:spPr>
        </p:pic>
      </p:grpSp>
      <p:sp>
        <p:nvSpPr>
          <p:cNvPr id="28" name="TextBox 20"/>
          <p:cNvSpPr txBox="1"/>
          <p:nvPr/>
        </p:nvSpPr>
        <p:spPr>
          <a:xfrm>
            <a:off x="914400" y="755512"/>
            <a:ext cx="14497339" cy="79246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>
              <a:lnSpc>
                <a:spcPts val="6550"/>
              </a:lnSpc>
              <a:spcBef>
                <a:spcPct val="0"/>
              </a:spcBef>
            </a:pP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Государственная поддержка </a:t>
            </a: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граждан</a:t>
            </a:r>
            <a:endParaRPr lang="en-US" sz="5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14"/>
          <p:cNvSpPr txBox="1"/>
          <p:nvPr/>
        </p:nvSpPr>
        <p:spPr>
          <a:xfrm>
            <a:off x="711203" y="1878990"/>
            <a:ext cx="9499598" cy="7591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73101" lvl="1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Обеспечение </a:t>
            </a:r>
            <a:r>
              <a:rPr lang="ru-RU" sz="3000" dirty="0">
                <a:latin typeface="Arial Narrow" panose="020B0606020202030204" pitchFamily="34" charset="0"/>
              </a:rPr>
              <a:t>бесплатным питанием </a:t>
            </a:r>
            <a:r>
              <a:rPr lang="ru-RU" sz="3000" dirty="0" smtClean="0">
                <a:latin typeface="Arial Narrow" panose="020B0606020202030204" pitchFamily="34" charset="0"/>
              </a:rPr>
              <a:t>3 334 учащихся, </a:t>
            </a:r>
            <a:r>
              <a:rPr lang="ru-RU" sz="3000" dirty="0">
                <a:latin typeface="Arial Narrow" panose="020B0606020202030204" pitchFamily="34" charset="0"/>
              </a:rPr>
              <a:t>обучающихся в </a:t>
            </a:r>
            <a:r>
              <a:rPr lang="ru-RU" sz="3000" dirty="0" smtClean="0">
                <a:latin typeface="Arial Narrow" panose="020B0606020202030204" pitchFamily="34" charset="0"/>
              </a:rPr>
              <a:t>МОУ </a:t>
            </a:r>
            <a:r>
              <a:rPr lang="ru-RU" sz="3000" dirty="0">
                <a:latin typeface="Arial Narrow" panose="020B0606020202030204" pitchFamily="34" charset="0"/>
              </a:rPr>
              <a:t>– </a:t>
            </a:r>
            <a:r>
              <a:rPr lang="ru-RU" sz="3000" dirty="0" smtClean="0">
                <a:latin typeface="Arial Narrow" panose="020B0606020202030204" pitchFamily="34" charset="0"/>
              </a:rPr>
              <a:t>47 253 тыс.руб</a:t>
            </a:r>
          </a:p>
          <a:p>
            <a:pPr marL="215901" lvl="1"/>
            <a:endParaRPr lang="ru-RU" sz="3000" dirty="0" smtClean="0">
              <a:latin typeface="Arial Narrow" panose="020B0606020202030204" pitchFamily="34" charset="0"/>
            </a:endParaRPr>
          </a:p>
          <a:p>
            <a:pPr marL="673101" lvl="1" indent="-457200">
              <a:buFont typeface="Wingdings" panose="05000000000000000000" pitchFamily="2" charset="2"/>
              <a:buChar char="Ø"/>
            </a:pPr>
            <a:r>
              <a:rPr lang="ru-RU" sz="3000" dirty="0">
                <a:latin typeface="Arial Narrow" panose="020B0606020202030204" pitchFamily="34" charset="0"/>
              </a:rPr>
              <a:t>Организация отдыха, оздоровления и занятости </a:t>
            </a:r>
            <a:r>
              <a:rPr lang="ru-RU" sz="3000" dirty="0" smtClean="0">
                <a:latin typeface="Arial Narrow" panose="020B0606020202030204" pitchFamily="34" charset="0"/>
              </a:rPr>
              <a:t>2200 детей </a:t>
            </a:r>
            <a:r>
              <a:rPr lang="ru-RU" sz="3000" dirty="0">
                <a:latin typeface="Arial Narrow" panose="020B0606020202030204" pitchFamily="34" charset="0"/>
              </a:rPr>
              <a:t>в каникулярное </a:t>
            </a:r>
            <a:r>
              <a:rPr lang="ru-RU" sz="3000" dirty="0" smtClean="0">
                <a:latin typeface="Arial Narrow" panose="020B0606020202030204" pitchFamily="34" charset="0"/>
              </a:rPr>
              <a:t>время </a:t>
            </a:r>
            <a:r>
              <a:rPr lang="ru-RU" sz="3000" dirty="0">
                <a:latin typeface="Arial Narrow" panose="020B0606020202030204" pitchFamily="34" charset="0"/>
              </a:rPr>
              <a:t>– </a:t>
            </a:r>
            <a:r>
              <a:rPr lang="ru-RU" sz="3000" dirty="0" smtClean="0">
                <a:latin typeface="Arial Narrow" panose="020B0606020202030204" pitchFamily="34" charset="0"/>
              </a:rPr>
              <a:t>9 964 </a:t>
            </a:r>
            <a:r>
              <a:rPr lang="ru-RU" sz="3000" dirty="0">
                <a:latin typeface="Arial Narrow" panose="020B0606020202030204" pitchFamily="34" charset="0"/>
              </a:rPr>
              <a:t>тыс.руб</a:t>
            </a:r>
            <a:r>
              <a:rPr lang="ru-RU" sz="3000" dirty="0" smtClean="0">
                <a:latin typeface="Arial Narrow" panose="020B0606020202030204" pitchFamily="34" charset="0"/>
              </a:rPr>
              <a:t>.</a:t>
            </a:r>
          </a:p>
          <a:p>
            <a:pPr marL="215901" lvl="1"/>
            <a:endParaRPr lang="ru-RU" sz="3000" dirty="0" smtClean="0">
              <a:latin typeface="Arial Narrow" panose="020B0606020202030204" pitchFamily="34" charset="0"/>
            </a:endParaRPr>
          </a:p>
          <a:p>
            <a:pPr marL="673101" lvl="1" indent="-457200">
              <a:lnSpc>
                <a:spcPts val="3360"/>
              </a:lnSpc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Социальная поддержка 32 педагогических работников </a:t>
            </a:r>
            <a:r>
              <a:rPr lang="ru-RU" sz="3000" dirty="0">
                <a:latin typeface="Arial Narrow" panose="020B0606020202030204" pitchFamily="34" charset="0"/>
              </a:rPr>
              <a:t>муниципальных образовательных </a:t>
            </a:r>
            <a:r>
              <a:rPr lang="ru-RU" sz="3000" dirty="0" smtClean="0">
                <a:latin typeface="Arial Narrow" panose="020B0606020202030204" pitchFamily="34" charset="0"/>
              </a:rPr>
              <a:t>учреждений – 8 700 тыс.руб</a:t>
            </a:r>
          </a:p>
          <a:p>
            <a:pPr marL="215901" lvl="1">
              <a:lnSpc>
                <a:spcPts val="3360"/>
              </a:lnSpc>
            </a:pPr>
            <a:endParaRPr lang="ru-RU" sz="3000" dirty="0">
              <a:latin typeface="Arial Narrow" panose="020B0606020202030204" pitchFamily="34" charset="0"/>
            </a:endParaRPr>
          </a:p>
          <a:p>
            <a:pPr marL="673101" lvl="1" indent="-457200">
              <a:lnSpc>
                <a:spcPts val="3360"/>
              </a:lnSpc>
              <a:buFont typeface="Wingdings" panose="05000000000000000000" pitchFamily="2" charset="2"/>
              <a:buChar char="Ø"/>
            </a:pPr>
            <a:r>
              <a:rPr lang="ru-RU" sz="3000" dirty="0">
                <a:latin typeface="Arial Narrow" panose="020B0606020202030204" pitchFamily="34" charset="0"/>
              </a:rPr>
              <a:t>Компенсации части родительской платы, взимаемой </a:t>
            </a:r>
            <a:r>
              <a:rPr lang="ru-RU" sz="3000" dirty="0" smtClean="0">
                <a:latin typeface="Arial Narrow" panose="020B0606020202030204" pitchFamily="34" charset="0"/>
              </a:rPr>
              <a:t>с родителя (законного представителя) </a:t>
            </a:r>
            <a:r>
              <a:rPr lang="ru-RU" sz="3000" dirty="0">
                <a:latin typeface="Arial Narrow" panose="020B0606020202030204" pitchFamily="34" charset="0"/>
              </a:rPr>
              <a:t>за присмотр и уход за </a:t>
            </a:r>
            <a:r>
              <a:rPr lang="ru-RU" sz="3000" dirty="0" smtClean="0">
                <a:latin typeface="Arial Narrow" panose="020B0606020202030204" pitchFamily="34" charset="0"/>
              </a:rPr>
              <a:t>детьми в ДОУ(2 237чел) </a:t>
            </a:r>
            <a:r>
              <a:rPr lang="ru-RU" sz="3000" dirty="0">
                <a:latin typeface="Arial Narrow" panose="020B0606020202030204" pitchFamily="34" charset="0"/>
              </a:rPr>
              <a:t>– </a:t>
            </a:r>
            <a:r>
              <a:rPr lang="ru-RU" sz="3000" dirty="0" smtClean="0">
                <a:latin typeface="Arial Narrow" panose="020B0606020202030204" pitchFamily="34" charset="0"/>
              </a:rPr>
              <a:t>13 485 </a:t>
            </a:r>
            <a:r>
              <a:rPr lang="ru-RU" sz="3000" dirty="0">
                <a:latin typeface="Arial Narrow" panose="020B0606020202030204" pitchFamily="34" charset="0"/>
              </a:rPr>
              <a:t>тыс.руб</a:t>
            </a:r>
            <a:r>
              <a:rPr lang="ru-RU" sz="3000" dirty="0" smtClean="0">
                <a:latin typeface="Arial Narrow" panose="020B0606020202030204" pitchFamily="34" charset="0"/>
              </a:rPr>
              <a:t>.</a:t>
            </a:r>
          </a:p>
          <a:p>
            <a:pPr marL="215901" lvl="1">
              <a:lnSpc>
                <a:spcPts val="3360"/>
              </a:lnSpc>
            </a:pPr>
            <a:endParaRPr lang="ru-RU" sz="3000" dirty="0" smtClean="0">
              <a:latin typeface="Arial Narrow" panose="020B0606020202030204" pitchFamily="34" charset="0"/>
            </a:endParaRPr>
          </a:p>
          <a:p>
            <a:pPr marL="673101" lvl="1" indent="-457200">
              <a:lnSpc>
                <a:spcPts val="3360"/>
              </a:lnSpc>
              <a:buFont typeface="Wingdings" panose="05000000000000000000" pitchFamily="2" charset="2"/>
              <a:buChar char="Ø"/>
            </a:pPr>
            <a:r>
              <a:rPr lang="ru-RU" sz="3000" dirty="0">
                <a:latin typeface="Arial Narrow" panose="020B0606020202030204" pitchFamily="34" charset="0"/>
              </a:rPr>
              <a:t>Обеспечение  населения 107 домовладений района твердым топливом (дровами) – 1 279 тыс.руб</a:t>
            </a:r>
          </a:p>
          <a:p>
            <a:pPr marL="215901" lvl="1"/>
            <a:endParaRPr lang="ru-RU" sz="3000" dirty="0" smtClean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520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3"/>
          <p:cNvSpPr txBox="1"/>
          <p:nvPr/>
        </p:nvSpPr>
        <p:spPr>
          <a:xfrm>
            <a:off x="8458200" y="622845"/>
            <a:ext cx="8915400" cy="954107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>
                <a:latin typeface="Arial Narrow" panose="020B0606020202030204" pitchFamily="34" charset="0"/>
              </a:rPr>
              <a:t>Предоставление </a:t>
            </a:r>
            <a:r>
              <a:rPr lang="ru-RU" sz="3000" dirty="0" smtClean="0">
                <a:latin typeface="Arial Narrow" panose="020B0606020202030204" pitchFamily="34" charset="0"/>
              </a:rPr>
              <a:t>26 гражданам</a:t>
            </a:r>
            <a:r>
              <a:rPr lang="ru-RU" sz="3000" dirty="0">
                <a:latin typeface="Arial Narrow" panose="020B0606020202030204" pitchFamily="34" charset="0"/>
              </a:rPr>
              <a:t>, имеющим трех и более детей, иной меры социальной поддержки в виде единовременной денежной выплаты взамен предоставления земельного участка в  собственность </a:t>
            </a:r>
            <a:r>
              <a:rPr lang="ru-RU" sz="3000" dirty="0" smtClean="0">
                <a:latin typeface="Arial Narrow" panose="020B0606020202030204" pitchFamily="34" charset="0"/>
              </a:rPr>
              <a:t>бесплатно – 4 420 тыс.руб.</a:t>
            </a:r>
          </a:p>
          <a:p>
            <a:endParaRPr lang="ru-RU" sz="3000" dirty="0" smtClean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Предоставление </a:t>
            </a:r>
            <a:r>
              <a:rPr lang="ru-RU" sz="3000" dirty="0">
                <a:latin typeface="Arial Narrow" panose="020B0606020202030204" pitchFamily="34" charset="0"/>
              </a:rPr>
              <a:t>социальных выплат </a:t>
            </a:r>
            <a:r>
              <a:rPr lang="ru-RU" sz="3000" dirty="0" smtClean="0">
                <a:latin typeface="Arial Narrow" panose="020B0606020202030204" pitchFamily="34" charset="0"/>
              </a:rPr>
              <a:t>2 молодым семьям</a:t>
            </a:r>
            <a:r>
              <a:rPr lang="ru-RU" sz="3000" dirty="0">
                <a:latin typeface="Arial Narrow" panose="020B0606020202030204" pitchFamily="34" charset="0"/>
              </a:rPr>
              <a:t>, признанным нуждающимися в улучшении жилищных условий, для улучшения жилищных </a:t>
            </a:r>
            <a:r>
              <a:rPr lang="ru-RU" sz="3000" dirty="0" smtClean="0">
                <a:latin typeface="Arial Narrow" panose="020B0606020202030204" pitchFamily="34" charset="0"/>
              </a:rPr>
              <a:t>условий </a:t>
            </a:r>
            <a:r>
              <a:rPr lang="ru-RU" sz="3000" dirty="0">
                <a:latin typeface="Arial Narrow" panose="020B0606020202030204" pitchFamily="34" charset="0"/>
              </a:rPr>
              <a:t>– </a:t>
            </a:r>
            <a:r>
              <a:rPr lang="ru-RU" sz="3000" dirty="0" smtClean="0">
                <a:latin typeface="Arial Narrow" panose="020B0606020202030204" pitchFamily="34" charset="0"/>
              </a:rPr>
              <a:t> 8 035 тыс.руб.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000" dirty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Обеспечение 13 детей-сирот </a:t>
            </a:r>
            <a:r>
              <a:rPr lang="ru-RU" sz="3000" dirty="0">
                <a:latin typeface="Arial Narrow" panose="020B0606020202030204" pitchFamily="34" charset="0"/>
              </a:rPr>
              <a:t>и детей, оставшихся без попечения родителей, лиц из числа детей-сирот и детей, оставшихся без попечения родителей, жилыми </a:t>
            </a:r>
            <a:r>
              <a:rPr lang="ru-RU" sz="3000" dirty="0" smtClean="0">
                <a:latin typeface="Arial Narrow" panose="020B0606020202030204" pitchFamily="34" charset="0"/>
              </a:rPr>
              <a:t>помещениями – 60 585 тыс.руб.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000" dirty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Социальная поддержка 139 детей</a:t>
            </a:r>
            <a:r>
              <a:rPr lang="ru-RU" sz="3000" dirty="0">
                <a:latin typeface="Arial Narrow" panose="020B0606020202030204" pitchFamily="34" charset="0"/>
              </a:rPr>
              <a:t>, оставшихся без попечения родителей, и лиц, принявших на воспитание в семью детей, оставшихся без попечения </a:t>
            </a:r>
            <a:r>
              <a:rPr lang="ru-RU" sz="3000" dirty="0" smtClean="0">
                <a:latin typeface="Arial Narrow" panose="020B0606020202030204" pitchFamily="34" charset="0"/>
              </a:rPr>
              <a:t>родителей </a:t>
            </a:r>
            <a:r>
              <a:rPr lang="ru-RU" sz="3000" dirty="0">
                <a:latin typeface="Arial Narrow" panose="020B0606020202030204" pitchFamily="34" charset="0"/>
              </a:rPr>
              <a:t>– </a:t>
            </a:r>
            <a:r>
              <a:rPr lang="ru-RU" sz="3000" dirty="0" smtClean="0">
                <a:latin typeface="Arial Narrow" panose="020B0606020202030204" pitchFamily="34" charset="0"/>
              </a:rPr>
              <a:t>        41 569 тыс.руб.</a:t>
            </a:r>
            <a:endParaRPr lang="en-US" sz="3000" dirty="0">
              <a:solidFill>
                <a:srgbClr val="000000"/>
              </a:solidFill>
              <a:latin typeface="TT Bells" panose="020B0604020202020204" charset="-52"/>
            </a:endParaRPr>
          </a:p>
        </p:txBody>
      </p:sp>
      <p:grpSp>
        <p:nvGrpSpPr>
          <p:cNvPr id="32" name="Group 2"/>
          <p:cNvGrpSpPr/>
          <p:nvPr/>
        </p:nvGrpSpPr>
        <p:grpSpPr>
          <a:xfrm>
            <a:off x="228600" y="228600"/>
            <a:ext cx="7543800" cy="9867900"/>
            <a:chOff x="0" y="0"/>
            <a:chExt cx="5055523" cy="5267278"/>
          </a:xfrm>
        </p:grpSpPr>
        <p:pic>
          <p:nvPicPr>
            <p:cNvPr id="33" name="Picture 3"/>
            <p:cNvPicPr>
              <a:picLocks noChangeAspect="1"/>
            </p:cNvPicPr>
            <p:nvPr/>
          </p:nvPicPr>
          <p:blipFill>
            <a:blip r:embed="rId2"/>
            <a:srcRect l="18006" r="18006"/>
            <a:stretch>
              <a:fillRect/>
            </a:stretch>
          </p:blipFill>
          <p:spPr>
            <a:xfrm>
              <a:off x="0" y="0"/>
              <a:ext cx="5055523" cy="526727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25146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4"/>
          <p:cNvGrpSpPr/>
          <p:nvPr/>
        </p:nvGrpSpPr>
        <p:grpSpPr>
          <a:xfrm>
            <a:off x="12725400" y="190500"/>
            <a:ext cx="5334001" cy="9766300"/>
            <a:chOff x="188874" y="-319446"/>
            <a:chExt cx="4910712" cy="10302314"/>
          </a:xfrm>
        </p:grpSpPr>
        <p:pic>
          <p:nvPicPr>
            <p:cNvPr id="29" name="Picture 5"/>
            <p:cNvPicPr>
              <a:picLocks noChangeAspect="1"/>
            </p:cNvPicPr>
            <p:nvPr/>
          </p:nvPicPr>
          <p:blipFill>
            <a:blip r:embed="rId2"/>
            <a:srcRect l="34106" r="34106"/>
            <a:stretch>
              <a:fillRect/>
            </a:stretch>
          </p:blipFill>
          <p:spPr>
            <a:xfrm>
              <a:off x="188874" y="-319446"/>
              <a:ext cx="4910712" cy="10302314"/>
            </a:xfrm>
            <a:prstGeom prst="rect">
              <a:avLst/>
            </a:prstGeom>
          </p:spPr>
        </p:pic>
      </p:grpSp>
      <p:sp>
        <p:nvSpPr>
          <p:cNvPr id="30" name="TextBox 14"/>
          <p:cNvSpPr txBox="1"/>
          <p:nvPr/>
        </p:nvSpPr>
        <p:spPr>
          <a:xfrm>
            <a:off x="685800" y="2400300"/>
            <a:ext cx="11582400" cy="64633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>
                <a:latin typeface="Arial Narrow" panose="020B0606020202030204" pitchFamily="34" charset="0"/>
              </a:rPr>
              <a:t>Строительство здания детского сада-ясли в </a:t>
            </a:r>
            <a:r>
              <a:rPr lang="ru-RU" sz="3000" dirty="0" smtClean="0">
                <a:latin typeface="Arial Narrow" panose="020B0606020202030204" pitchFamily="34" charset="0"/>
              </a:rPr>
              <a:t>п.Зима </a:t>
            </a:r>
            <a:r>
              <a:rPr lang="ru-RU" sz="3000" dirty="0">
                <a:latin typeface="Arial Narrow" panose="020B0606020202030204" pitchFamily="34" charset="0"/>
              </a:rPr>
              <a:t>Южная </a:t>
            </a:r>
            <a:r>
              <a:rPr lang="ru-RU" sz="3000" dirty="0" smtClean="0">
                <a:latin typeface="Arial Narrow" panose="020B0606020202030204" pitchFamily="34" charset="0"/>
              </a:rPr>
              <a:t>Надеждинского муниципального </a:t>
            </a:r>
            <a:r>
              <a:rPr lang="ru-RU" sz="3000" dirty="0">
                <a:latin typeface="Arial Narrow" panose="020B0606020202030204" pitchFamily="34" charset="0"/>
              </a:rPr>
              <a:t>района» 	</a:t>
            </a:r>
            <a:r>
              <a:rPr lang="ru-RU" sz="3000" dirty="0" smtClean="0">
                <a:latin typeface="Arial Narrow" panose="020B0606020202030204" pitchFamily="34" charset="0"/>
              </a:rPr>
              <a:t>2024 год – 20 822 </a:t>
            </a:r>
            <a:r>
              <a:rPr lang="ru-RU" sz="3000" dirty="0">
                <a:latin typeface="Arial Narrow" panose="020B0606020202030204" pitchFamily="34" charset="0"/>
              </a:rPr>
              <a:t>тыс.руб. </a:t>
            </a:r>
            <a:endParaRPr lang="ru-RU" sz="3000" dirty="0" smtClean="0">
              <a:latin typeface="Arial Narrow" panose="020B0606020202030204" pitchFamily="34" charset="0"/>
            </a:endParaRPr>
          </a:p>
          <a:p>
            <a:pPr lvl="8"/>
            <a:r>
              <a:rPr lang="ru-RU" sz="3000" dirty="0">
                <a:latin typeface="Arial Narrow" panose="020B0606020202030204" pitchFamily="34" charset="0"/>
              </a:rPr>
              <a:t>	</a:t>
            </a:r>
            <a:r>
              <a:rPr lang="ru-RU" sz="3000" dirty="0" smtClean="0">
                <a:latin typeface="Arial Narrow" panose="020B0606020202030204" pitchFamily="34" charset="0"/>
              </a:rPr>
              <a:t>2025 год </a:t>
            </a:r>
            <a:r>
              <a:rPr lang="ru-RU" sz="3000" dirty="0">
                <a:latin typeface="Arial Narrow" panose="020B0606020202030204" pitchFamily="34" charset="0"/>
              </a:rPr>
              <a:t>– 25 </a:t>
            </a:r>
            <a:r>
              <a:rPr lang="ru-RU" sz="3000" dirty="0" smtClean="0">
                <a:latin typeface="Arial Narrow" panose="020B0606020202030204" pitchFamily="34" charset="0"/>
              </a:rPr>
              <a:t>848 тыс.руб.</a:t>
            </a:r>
          </a:p>
          <a:p>
            <a:pPr lvl="8"/>
            <a:r>
              <a:rPr lang="ru-RU" sz="3000" dirty="0">
                <a:latin typeface="Arial Narrow" panose="020B0606020202030204" pitchFamily="34" charset="0"/>
              </a:rPr>
              <a:t>	</a:t>
            </a:r>
            <a:r>
              <a:rPr lang="ru-RU" sz="3000" dirty="0" smtClean="0">
                <a:latin typeface="Arial Narrow" panose="020B0606020202030204" pitchFamily="34" charset="0"/>
              </a:rPr>
              <a:t>2026 год </a:t>
            </a:r>
            <a:r>
              <a:rPr lang="ru-RU" sz="3000" dirty="0">
                <a:latin typeface="Arial Narrow" panose="020B0606020202030204" pitchFamily="34" charset="0"/>
              </a:rPr>
              <a:t>– 23 </a:t>
            </a:r>
            <a:r>
              <a:rPr lang="ru-RU" sz="3000" dirty="0" smtClean="0">
                <a:latin typeface="Arial Narrow" panose="020B0606020202030204" pitchFamily="34" charset="0"/>
              </a:rPr>
              <a:t>350 тыс.руб.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Строительство </a:t>
            </a:r>
            <a:r>
              <a:rPr lang="ru-RU" sz="3000" dirty="0">
                <a:latin typeface="Arial Narrow" panose="020B0606020202030204" pitchFamily="34" charset="0"/>
              </a:rPr>
              <a:t>здания МБОУ "СОШ №1 </a:t>
            </a:r>
            <a:r>
              <a:rPr lang="ru-RU" sz="3000" dirty="0" smtClean="0">
                <a:latin typeface="Arial Narrow" panose="020B0606020202030204" pitchFamily="34" charset="0"/>
              </a:rPr>
              <a:t>с.В</a:t>
            </a:r>
            <a:r>
              <a:rPr lang="ru-RU" sz="3000" dirty="0" smtClean="0">
                <a:latin typeface="Arial Narrow" panose="020B0606020202030204" pitchFamily="34" charset="0"/>
              </a:rPr>
              <a:t>-Надеждинское             </a:t>
            </a:r>
          </a:p>
          <a:p>
            <a:r>
              <a:rPr lang="ru-RU" sz="3000" dirty="0" smtClean="0">
                <a:latin typeface="Arial Narrow" panose="020B0606020202030204" pitchFamily="34" charset="0"/>
              </a:rPr>
              <a:t>					2024 </a:t>
            </a:r>
            <a:r>
              <a:rPr lang="ru-RU" sz="3000" dirty="0">
                <a:latin typeface="Arial Narrow" panose="020B0606020202030204" pitchFamily="34" charset="0"/>
              </a:rPr>
              <a:t>год – </a:t>
            </a:r>
            <a:r>
              <a:rPr lang="ru-RU" sz="3000" dirty="0" smtClean="0">
                <a:latin typeface="Arial Narrow" panose="020B0606020202030204" pitchFamily="34" charset="0"/>
              </a:rPr>
              <a:t>965 765 </a:t>
            </a:r>
            <a:r>
              <a:rPr lang="ru-RU" sz="3000" dirty="0">
                <a:latin typeface="Arial Narrow" panose="020B0606020202030204" pitchFamily="34" charset="0"/>
              </a:rPr>
              <a:t>тыс.руб. </a:t>
            </a:r>
          </a:p>
          <a:p>
            <a:pPr lvl="8"/>
            <a:r>
              <a:rPr lang="ru-RU" sz="3000" dirty="0">
                <a:latin typeface="Arial Narrow" panose="020B0606020202030204" pitchFamily="34" charset="0"/>
              </a:rPr>
              <a:t>	2025 год – </a:t>
            </a:r>
            <a:r>
              <a:rPr lang="ru-RU" sz="3000" dirty="0" smtClean="0">
                <a:latin typeface="Arial Narrow" panose="020B0606020202030204" pitchFamily="34" charset="0"/>
              </a:rPr>
              <a:t>107 719 </a:t>
            </a:r>
            <a:r>
              <a:rPr lang="ru-RU" sz="3000" dirty="0">
                <a:latin typeface="Arial Narrow" panose="020B0606020202030204" pitchFamily="34" charset="0"/>
              </a:rPr>
              <a:t>тыс.руб.</a:t>
            </a:r>
          </a:p>
          <a:p>
            <a:pPr lvl="8"/>
            <a:r>
              <a:rPr lang="ru-RU" sz="3000" dirty="0">
                <a:latin typeface="Arial Narrow" panose="020B0606020202030204" pitchFamily="34" charset="0"/>
              </a:rPr>
              <a:t>	2026 год – </a:t>
            </a:r>
            <a:r>
              <a:rPr lang="ru-RU" sz="3000" dirty="0" smtClean="0">
                <a:latin typeface="Arial Narrow" panose="020B0606020202030204" pitchFamily="34" charset="0"/>
              </a:rPr>
              <a:t>157 232 тыс.руб</a:t>
            </a:r>
            <a:endParaRPr lang="ru-RU" sz="3000" dirty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Строительство </a:t>
            </a:r>
            <a:r>
              <a:rPr lang="ru-RU" sz="3000" dirty="0">
                <a:latin typeface="Arial Narrow" panose="020B0606020202030204" pitchFamily="34" charset="0"/>
              </a:rPr>
              <a:t>здания СОШ в п.Зима-Южная НМР</a:t>
            </a:r>
            <a:r>
              <a:rPr lang="ru-RU" sz="3000" dirty="0" smtClean="0">
                <a:latin typeface="Arial Narrow" panose="020B0606020202030204" pitchFamily="34" charset="0"/>
              </a:rPr>
              <a:t>»–</a:t>
            </a:r>
          </a:p>
          <a:p>
            <a:r>
              <a:rPr lang="ru-RU" sz="3000" dirty="0" smtClean="0">
                <a:latin typeface="Arial Narrow" panose="020B0606020202030204" pitchFamily="34" charset="0"/>
              </a:rPr>
              <a:t>					2025 </a:t>
            </a:r>
            <a:r>
              <a:rPr lang="ru-RU" sz="3000" dirty="0">
                <a:latin typeface="Arial Narrow" panose="020B0606020202030204" pitchFamily="34" charset="0"/>
              </a:rPr>
              <a:t>год – </a:t>
            </a:r>
            <a:r>
              <a:rPr lang="ru-RU" sz="3000" dirty="0" smtClean="0">
                <a:latin typeface="Arial Narrow" panose="020B0606020202030204" pitchFamily="34" charset="0"/>
              </a:rPr>
              <a:t>13 292 </a:t>
            </a:r>
            <a:r>
              <a:rPr lang="ru-RU" sz="3000" dirty="0">
                <a:latin typeface="Arial Narrow" panose="020B0606020202030204" pitchFamily="34" charset="0"/>
              </a:rPr>
              <a:t>тыс.руб.</a:t>
            </a:r>
          </a:p>
          <a:p>
            <a:pPr lvl="8"/>
            <a:r>
              <a:rPr lang="ru-RU" sz="3000" dirty="0">
                <a:latin typeface="Arial Narrow" panose="020B0606020202030204" pitchFamily="34" charset="0"/>
              </a:rPr>
              <a:t>	2026 год </a:t>
            </a:r>
            <a:r>
              <a:rPr lang="ru-RU" sz="3000" dirty="0" smtClean="0">
                <a:latin typeface="Arial Narrow" panose="020B0606020202030204" pitchFamily="34" charset="0"/>
              </a:rPr>
              <a:t>–   8 876 тыс.руб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Укрепление 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материально-технической базы</a:t>
            </a:r>
            <a:r>
              <a:rPr lang="ru-RU" sz="3000" dirty="0">
                <a:latin typeface="Arial Narrow" panose="020B0606020202030204" pitchFamily="34" charset="0"/>
                <a:cs typeface="Arial" panose="020B0604020202020204" pitchFamily="34" charset="0"/>
              </a:rPr>
              <a:t> муниципальных учреждений» 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(ремонт </a:t>
            </a:r>
            <a:r>
              <a:rPr lang="ru-RU" sz="3000" dirty="0">
                <a:latin typeface="Arial Narrow" panose="020B0606020202030204" pitchFamily="34" charset="0"/>
                <a:cs typeface="Arial" panose="020B0604020202020204" pitchFamily="34" charset="0"/>
              </a:rPr>
              <a:t>кабинетов в МБОУ СОШ №11, МБОУ СОШ №12 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проект </a:t>
            </a:r>
            <a:r>
              <a:rPr lang="ru-RU" sz="3000" dirty="0">
                <a:latin typeface="Arial Narrow" panose="020B0606020202030204" pitchFamily="34" charset="0"/>
                <a:cs typeface="Arial" panose="020B0604020202020204" pitchFamily="34" charset="0"/>
              </a:rPr>
              <a:t>"Точка роста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") –2 024 год – 5</a:t>
            </a:r>
            <a:r>
              <a:rPr lang="ru-RU" sz="3000" dirty="0">
                <a:latin typeface="Arial Narrow" panose="020B0606020202030204" pitchFamily="34" charset="0"/>
                <a:cs typeface="Arial" panose="020B0604020202020204" pitchFamily="34" charset="0"/>
              </a:rPr>
              <a:t> 246,000 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тыс.руб.</a:t>
            </a:r>
          </a:p>
        </p:txBody>
      </p:sp>
      <p:sp>
        <p:nvSpPr>
          <p:cNvPr id="31" name="TextBox 20"/>
          <p:cNvSpPr txBox="1"/>
          <p:nvPr/>
        </p:nvSpPr>
        <p:spPr>
          <a:xfrm>
            <a:off x="1219200" y="493326"/>
            <a:ext cx="9753600" cy="169277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550"/>
              </a:lnSpc>
              <a:spcBef>
                <a:spcPct val="0"/>
              </a:spcBef>
            </a:pP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О</a:t>
            </a:r>
            <a:r>
              <a:rPr 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бщественно-значимые </a:t>
            </a:r>
            <a:r>
              <a:rPr lang="ru-RU" sz="5400" b="1" dirty="0">
                <a:latin typeface="Arial" panose="020B0604020202020204" pitchFamily="34" charset="0"/>
                <a:cs typeface="Arial" panose="020B0604020202020204" pitchFamily="34" charset="0"/>
              </a:rPr>
              <a:t>мероприятия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918681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4"/>
          <p:cNvGrpSpPr/>
          <p:nvPr/>
        </p:nvGrpSpPr>
        <p:grpSpPr>
          <a:xfrm>
            <a:off x="304800" y="177800"/>
            <a:ext cx="5943600" cy="9766300"/>
            <a:chOff x="188874" y="-319446"/>
            <a:chExt cx="4910712" cy="10302314"/>
          </a:xfrm>
        </p:grpSpPr>
        <p:pic>
          <p:nvPicPr>
            <p:cNvPr id="29" name="Picture 5"/>
            <p:cNvPicPr>
              <a:picLocks noChangeAspect="1"/>
            </p:cNvPicPr>
            <p:nvPr/>
          </p:nvPicPr>
          <p:blipFill>
            <a:blip r:embed="rId2"/>
            <a:srcRect l="34106" r="34106"/>
            <a:stretch>
              <a:fillRect/>
            </a:stretch>
          </p:blipFill>
          <p:spPr>
            <a:xfrm>
              <a:off x="188874" y="-319446"/>
              <a:ext cx="4910712" cy="10302314"/>
            </a:xfrm>
            <a:prstGeom prst="rect">
              <a:avLst/>
            </a:prstGeom>
          </p:spPr>
        </p:pic>
      </p:grpSp>
      <p:sp>
        <p:nvSpPr>
          <p:cNvPr id="30" name="TextBox 14"/>
          <p:cNvSpPr txBox="1"/>
          <p:nvPr/>
        </p:nvSpPr>
        <p:spPr>
          <a:xfrm>
            <a:off x="7010400" y="918666"/>
            <a:ext cx="10668000" cy="830996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Укрепление 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материально-технической базы</a:t>
            </a:r>
            <a:r>
              <a:rPr lang="ru-RU" sz="3000" dirty="0">
                <a:latin typeface="Arial Narrow" panose="020B0606020202030204" pitchFamily="34" charset="0"/>
                <a:cs typeface="Arial" panose="020B0604020202020204" pitchFamily="34" charset="0"/>
              </a:rPr>
              <a:t> муниципальных учреждений</a:t>
            </a:r>
            <a:r>
              <a:rPr lang="ru-RU" sz="3000" dirty="0" smtClean="0">
                <a:latin typeface="Arial Narrow" panose="020B0606020202030204" pitchFamily="34" charset="0"/>
                <a:cs typeface="Arial" panose="020B0604020202020204" pitchFamily="34" charset="0"/>
              </a:rPr>
              <a:t>» (</a:t>
            </a:r>
            <a:r>
              <a:rPr lang="ru-RU" sz="3000" dirty="0">
                <a:latin typeface="Arial Narrow" panose="020B0606020202030204" pitchFamily="34" charset="0"/>
              </a:rPr>
              <a:t>ремонт кровель в МБДОУ ДС №18 п.Раздольное МБДОУ ДС №31 п.Новый ремонт пищеблоков в МБДОУ ДСОВ №1 п.Тавричанка, МДОУ ДСОВ №29 </a:t>
            </a:r>
            <a:r>
              <a:rPr lang="ru-RU" sz="3000" dirty="0" smtClean="0">
                <a:latin typeface="Arial Narrow" panose="020B0606020202030204" pitchFamily="34" charset="0"/>
              </a:rPr>
              <a:t>п.Тавричанка – 2024 год – 15</a:t>
            </a:r>
            <a:r>
              <a:rPr lang="ru-RU" sz="3000" dirty="0">
                <a:latin typeface="Arial Narrow" panose="020B0606020202030204" pitchFamily="34" charset="0"/>
              </a:rPr>
              <a:t> 583,380 тыс.руб. </a:t>
            </a:r>
            <a:endParaRPr lang="ru-RU" sz="3000" dirty="0" smtClean="0">
              <a:latin typeface="Arial Narrow" panose="020B0606020202030204" pitchFamily="34" charset="0"/>
            </a:endParaRPr>
          </a:p>
          <a:p>
            <a:endParaRPr lang="ru-RU" sz="3000" dirty="0" smtClean="0">
              <a:latin typeface="Arial Narrow" panose="020B060602020203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Осуществление </a:t>
            </a:r>
            <a:r>
              <a:rPr lang="ru-RU" sz="3000" dirty="0">
                <a:latin typeface="Arial Narrow" panose="020B0606020202030204" pitchFamily="34" charset="0"/>
              </a:rPr>
              <a:t>дорожной деятельности на </a:t>
            </a:r>
            <a:r>
              <a:rPr lang="ru-RU" sz="3000" dirty="0" smtClean="0">
                <a:latin typeface="Arial Narrow" panose="020B0606020202030204" pitchFamily="34" charset="0"/>
              </a:rPr>
              <a:t>дорогах </a:t>
            </a:r>
            <a:r>
              <a:rPr lang="ru-RU" sz="3000" dirty="0">
                <a:latin typeface="Arial Narrow" panose="020B0606020202030204" pitchFamily="34" charset="0"/>
              </a:rPr>
              <a:t>местного </a:t>
            </a:r>
            <a:r>
              <a:rPr lang="ru-RU" sz="3000" dirty="0" smtClean="0">
                <a:latin typeface="Arial Narrow" panose="020B0606020202030204" pitchFamily="34" charset="0"/>
              </a:rPr>
              <a:t>значения – </a:t>
            </a:r>
            <a:r>
              <a:rPr lang="ru-RU" sz="3000" dirty="0">
                <a:latin typeface="Arial Narrow" panose="020B0606020202030204" pitchFamily="34" charset="0"/>
              </a:rPr>
              <a:t>120 000,00 тыс.руб. </a:t>
            </a:r>
            <a:r>
              <a:rPr lang="ru-RU" sz="3000" dirty="0" smtClean="0">
                <a:latin typeface="Arial Narrow" panose="020B0606020202030204" pitchFamily="34" charset="0"/>
              </a:rPr>
              <a:t>ежегодно.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endParaRPr lang="ru-RU" sz="3000" dirty="0" smtClean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Строительство </a:t>
            </a:r>
            <a:r>
              <a:rPr lang="ru-RU" sz="3000" dirty="0">
                <a:latin typeface="Arial Narrow" panose="020B0606020202030204" pitchFamily="34" charset="0"/>
              </a:rPr>
              <a:t>(включая  изыскания,  проектирование и проведение государственной экспертизы) </a:t>
            </a:r>
            <a:r>
              <a:rPr lang="ru-RU" sz="3000" dirty="0" smtClean="0">
                <a:latin typeface="Arial Narrow" panose="020B0606020202030204" pitchFamily="34" charset="0"/>
              </a:rPr>
              <a:t>объекта: Водопровод </a:t>
            </a:r>
            <a:r>
              <a:rPr lang="ru-RU" sz="3000" dirty="0">
                <a:latin typeface="Arial Narrow" panose="020B0606020202030204" pitchFamily="34" charset="0"/>
              </a:rPr>
              <a:t>в районе микрорайона «Даманский» – п.Тимофеевка, </a:t>
            </a:r>
            <a:r>
              <a:rPr lang="ru-RU" sz="3000" dirty="0" smtClean="0">
                <a:latin typeface="Arial Narrow" panose="020B0606020202030204" pitchFamily="34" charset="0"/>
              </a:rPr>
              <a:t>микрорайона </a:t>
            </a:r>
            <a:r>
              <a:rPr lang="ru-RU" sz="3000" dirty="0">
                <a:latin typeface="Arial Narrow" panose="020B0606020202030204" pitchFamily="34" charset="0"/>
              </a:rPr>
              <a:t>«Силикатный» Надеждинского муниципального района</a:t>
            </a:r>
            <a:r>
              <a:rPr lang="ru-RU" sz="3000" dirty="0" smtClean="0">
                <a:latin typeface="Arial Narrow" panose="020B0606020202030204" pitchFamily="34" charset="0"/>
              </a:rPr>
              <a:t>»        							2024 </a:t>
            </a:r>
            <a:r>
              <a:rPr lang="ru-RU" sz="3000" dirty="0">
                <a:latin typeface="Arial Narrow" panose="020B0606020202030204" pitchFamily="34" charset="0"/>
              </a:rPr>
              <a:t>год – </a:t>
            </a:r>
            <a:r>
              <a:rPr lang="ru-RU" sz="3000" dirty="0" smtClean="0">
                <a:latin typeface="Arial Narrow" panose="020B0606020202030204" pitchFamily="34" charset="0"/>
              </a:rPr>
              <a:t>10 000тыс.руб</a:t>
            </a:r>
            <a:r>
              <a:rPr lang="ru-RU" sz="3000" dirty="0">
                <a:latin typeface="Arial Narrow" panose="020B0606020202030204" pitchFamily="34" charset="0"/>
              </a:rPr>
              <a:t>. </a:t>
            </a:r>
          </a:p>
          <a:p>
            <a:pPr lvl="8"/>
            <a:r>
              <a:rPr lang="ru-RU" sz="3000" dirty="0">
                <a:latin typeface="Arial Narrow" panose="020B0606020202030204" pitchFamily="34" charset="0"/>
              </a:rPr>
              <a:t>	</a:t>
            </a:r>
            <a:r>
              <a:rPr lang="ru-RU" sz="3000" dirty="0" smtClean="0">
                <a:latin typeface="Arial Narrow" panose="020B0606020202030204" pitchFamily="34" charset="0"/>
              </a:rPr>
              <a:t>  	2025 </a:t>
            </a:r>
            <a:r>
              <a:rPr lang="ru-RU" sz="3000" dirty="0">
                <a:latin typeface="Arial Narrow" panose="020B0606020202030204" pitchFamily="34" charset="0"/>
              </a:rPr>
              <a:t>год – </a:t>
            </a:r>
            <a:r>
              <a:rPr lang="ru-RU" sz="3000" dirty="0" smtClean="0">
                <a:latin typeface="Arial Narrow" panose="020B0606020202030204" pitchFamily="34" charset="0"/>
              </a:rPr>
              <a:t>20 000тыс.руб.</a:t>
            </a:r>
          </a:p>
          <a:p>
            <a:pPr lvl="8"/>
            <a:endParaRPr lang="ru-RU" sz="3000" dirty="0">
              <a:latin typeface="Arial Narrow" panose="020B0606020202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ru-RU" sz="3000" dirty="0" smtClean="0">
                <a:latin typeface="Arial Narrow" panose="020B0606020202030204" pitchFamily="34" charset="0"/>
              </a:rPr>
              <a:t>Обеспечение </a:t>
            </a:r>
            <a:r>
              <a:rPr lang="ru-RU" sz="3000" dirty="0">
                <a:latin typeface="Arial Narrow" panose="020B0606020202030204" pitchFamily="34" charset="0"/>
              </a:rPr>
              <a:t>граждан Надеждинского муниципального района твердым топливом (дровами) </a:t>
            </a:r>
            <a:r>
              <a:rPr lang="ru-RU" sz="3000" dirty="0" smtClean="0">
                <a:latin typeface="Arial Narrow" panose="020B0606020202030204" pitchFamily="34" charset="0"/>
              </a:rPr>
              <a:t>– 2024 год – 1 279 </a:t>
            </a:r>
            <a:r>
              <a:rPr lang="ru-RU" sz="3000" dirty="0">
                <a:latin typeface="Arial Narrow" panose="020B0606020202030204" pitchFamily="34" charset="0"/>
              </a:rPr>
              <a:t>тыс.руб</a:t>
            </a:r>
            <a:r>
              <a:rPr lang="ru-RU" sz="3000" dirty="0" smtClean="0">
                <a:latin typeface="Arial Narrow" panose="020B0606020202030204" pitchFamily="34" charset="0"/>
              </a:rPr>
              <a:t>.</a:t>
            </a:r>
            <a:endParaRPr lang="en-US" sz="3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79416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2"/>
          <p:cNvGrpSpPr/>
          <p:nvPr/>
        </p:nvGrpSpPr>
        <p:grpSpPr>
          <a:xfrm>
            <a:off x="0" y="0"/>
            <a:ext cx="5127543" cy="10287000"/>
            <a:chOff x="0" y="0"/>
            <a:chExt cx="6836724" cy="13716000"/>
          </a:xfrm>
        </p:grpSpPr>
        <p:pic>
          <p:nvPicPr>
            <p:cNvPr id="23" name="Picture 23"/>
            <p:cNvPicPr>
              <a:picLocks noChangeAspect="1"/>
            </p:cNvPicPr>
            <p:nvPr/>
          </p:nvPicPr>
          <p:blipFill>
            <a:blip r:embed="rId2"/>
            <a:srcRect l="34253" r="34253" b="15758"/>
            <a:stretch>
              <a:fillRect/>
            </a:stretch>
          </p:blipFill>
          <p:spPr>
            <a:xfrm>
              <a:off x="0" y="0"/>
              <a:ext cx="6836724" cy="13716000"/>
            </a:xfrm>
            <a:prstGeom prst="rect">
              <a:avLst/>
            </a:prstGeom>
          </p:spPr>
        </p:pic>
      </p:grpSp>
      <p:sp>
        <p:nvSpPr>
          <p:cNvPr id="32" name="TextBox 20"/>
          <p:cNvSpPr txBox="1"/>
          <p:nvPr/>
        </p:nvSpPr>
        <p:spPr>
          <a:xfrm>
            <a:off x="5638800" y="1448649"/>
            <a:ext cx="11582399" cy="78072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6550"/>
              </a:lnSpc>
              <a:spcBef>
                <a:spcPct val="0"/>
              </a:spcBef>
            </a:pPr>
            <a:r>
              <a:rPr lang="ru-RU" sz="5000" b="1" dirty="0">
                <a:latin typeface="Arial" panose="020B0604020202020204" pitchFamily="34" charset="0"/>
                <a:cs typeface="Arial" panose="020B0604020202020204" pitchFamily="34" charset="0"/>
              </a:rPr>
              <a:t>Межбюджетные трансферты</a:t>
            </a:r>
            <a:endParaRPr lang="en-US" sz="5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4" name="Таблица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353288"/>
              </p:ext>
            </p:extLst>
          </p:nvPr>
        </p:nvGraphicFramePr>
        <p:xfrm>
          <a:off x="5257799" y="3314700"/>
          <a:ext cx="12344399" cy="4718118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{5940675A-B579-460E-94D1-54222C63F5DA}</a:tableStyleId>
              </a:tblPr>
              <a:tblGrid>
                <a:gridCol w="3626067"/>
                <a:gridCol w="2088407"/>
                <a:gridCol w="2088407"/>
                <a:gridCol w="2270759"/>
                <a:gridCol w="2270759"/>
              </a:tblGrid>
              <a:tr h="68580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</a:t>
                      </a:r>
                      <a:r>
                        <a:rPr lang="ru-RU" sz="2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ПРОЕКТ (тыс.</a:t>
                      </a: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руб</a:t>
                      </a:r>
                      <a:r>
                        <a:rPr lang="ru-RU" sz="28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US" sz="2800" b="1" u="none" dirty="0" smtClean="0">
                        <a:solidFill>
                          <a:srgbClr val="00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1371600"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</a:t>
                      </a:r>
                      <a:r>
                        <a:rPr lang="ru-RU" sz="2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2025 </a:t>
                      </a:r>
                      <a:r>
                        <a:rPr lang="ru-RU" sz="2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2026 </a:t>
                      </a:r>
                      <a:r>
                        <a:rPr lang="ru-RU" sz="2800" b="1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год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</a:tr>
              <a:tr h="66427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Надеждинское СП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18 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166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996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996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19 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996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Раздольненское СП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11 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701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961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10 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094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 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815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Тавричанское СП</a:t>
                      </a:r>
                      <a:endParaRPr lang="ru-RU" sz="2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423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13 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611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978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12 </a:t>
                      </a:r>
                      <a:r>
                        <a:rPr lang="ru-RU" sz="3000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757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6096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b="1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Всего</a:t>
                      </a:r>
                      <a:endParaRPr lang="ru-RU" sz="2800" b="1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43 </a:t>
                      </a:r>
                      <a:r>
                        <a:rPr lang="ru-RU" sz="3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290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0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44 </a:t>
                      </a:r>
                      <a:r>
                        <a:rPr lang="ru-RU" sz="3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568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43 </a:t>
                      </a:r>
                      <a:r>
                        <a:rPr lang="ru-RU" sz="3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068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3000" b="1" dirty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42 </a:t>
                      </a:r>
                      <a:r>
                        <a:rPr lang="ru-RU" sz="3000" b="1" dirty="0" smtClean="0"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568</a:t>
                      </a:r>
                      <a:endParaRPr lang="ru-RU" sz="30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028700" y="2870231"/>
            <a:ext cx="16230600" cy="5105450"/>
            <a:chOff x="0" y="0"/>
            <a:chExt cx="21640800" cy="680726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21150" b="36908"/>
            <a:stretch>
              <a:fillRect/>
            </a:stretch>
          </p:blipFill>
          <p:spPr>
            <a:xfrm>
              <a:off x="0" y="0"/>
              <a:ext cx="21640800" cy="6807267"/>
            </a:xfrm>
            <a:prstGeom prst="rect">
              <a:avLst/>
            </a:prstGeom>
          </p:spPr>
        </p:pic>
      </p:grpSp>
      <p:sp>
        <p:nvSpPr>
          <p:cNvPr id="4" name="TextBox 4"/>
          <p:cNvSpPr txBox="1"/>
          <p:nvPr/>
        </p:nvSpPr>
        <p:spPr>
          <a:xfrm>
            <a:off x="2303344" y="658992"/>
            <a:ext cx="13681312" cy="13467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ru-RU" sz="6600" dirty="0" smtClean="0">
                <a:solidFill>
                  <a:srgbClr val="EBE8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Благодарю за внимание</a:t>
            </a:r>
            <a:r>
              <a:rPr lang="en-US" sz="6600" dirty="0" smtClean="0">
                <a:solidFill>
                  <a:srgbClr val="EBE8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US" sz="6600" dirty="0">
              <a:solidFill>
                <a:srgbClr val="EBE8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2328744" y="8376259"/>
            <a:ext cx="13681312" cy="14773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ru-RU" sz="3200" u="none" dirty="0" smtClean="0">
                <a:solidFill>
                  <a:srgbClr val="EBE8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Начальник финансового управления </a:t>
            </a:r>
          </a:p>
          <a:p>
            <a:pPr marL="0" lvl="0" indent="0" algn="ctr">
              <a:spcBef>
                <a:spcPct val="0"/>
              </a:spcBef>
            </a:pPr>
            <a:r>
              <a:rPr lang="ru-RU" sz="3200" u="none" dirty="0" smtClean="0">
                <a:solidFill>
                  <a:srgbClr val="EBE8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администрации Надеждинского </a:t>
            </a:r>
          </a:p>
          <a:p>
            <a:pPr marL="0" lvl="0" indent="0" algn="ctr">
              <a:spcBef>
                <a:spcPct val="0"/>
              </a:spcBef>
            </a:pPr>
            <a:r>
              <a:rPr lang="ru-RU" sz="3200" u="none" dirty="0" smtClean="0">
                <a:solidFill>
                  <a:srgbClr val="EBE8E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муниципального района И.В.Брагина</a:t>
            </a:r>
            <a:endParaRPr lang="en-US" sz="3200" u="none" dirty="0">
              <a:solidFill>
                <a:srgbClr val="EBE8E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AutoShape 18"/>
          <p:cNvSpPr/>
          <p:nvPr/>
        </p:nvSpPr>
        <p:spPr>
          <a:xfrm rot="-5400000">
            <a:off x="121443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3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solidFill>
                  <a:schemeClr val="bg1"/>
                </a:solidFill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solidFill>
                  <a:schemeClr val="bg1"/>
                </a:solidFill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solidFill>
                  <a:schemeClr val="bg1"/>
                </a:solidFill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solidFill>
                <a:schemeClr val="bg1"/>
              </a:solidFill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solidFill>
                  <a:schemeClr val="bg1"/>
                </a:solidFill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solidFill>
                <a:schemeClr val="bg1"/>
              </a:solidFill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chemeClr val="bg1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4" name="TextBox 5"/>
          <p:cNvSpPr txBox="1"/>
          <p:nvPr/>
        </p:nvSpPr>
        <p:spPr>
          <a:xfrm>
            <a:off x="17519857" y="6597394"/>
            <a:ext cx="31540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chemeClr val="bg1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chemeClr val="bg1"/>
              </a:solidFill>
              <a:latin typeface="Bahnschrift Light Condensed" panose="020B0502040204020203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6"/>
          <p:cNvSpPr txBox="1"/>
          <p:nvPr/>
        </p:nvSpPr>
        <p:spPr>
          <a:xfrm>
            <a:off x="773184" y="742950"/>
            <a:ext cx="16486116" cy="162711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550"/>
              </a:lnSpc>
              <a:spcBef>
                <a:spcPct val="0"/>
              </a:spcBef>
            </a:pPr>
            <a:r>
              <a:rPr lang="ru-RU" sz="5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  ЗАДАЧИ </a:t>
            </a:r>
          </a:p>
          <a:p>
            <a:pPr marL="0" lvl="0" indent="0" algn="l">
              <a:lnSpc>
                <a:spcPts val="6550"/>
              </a:lnSpc>
              <a:spcBef>
                <a:spcPct val="0"/>
              </a:spcBef>
            </a:pPr>
            <a:r>
              <a:rPr lang="ru-RU" sz="50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приоритетные направления бюджетной политики</a:t>
            </a:r>
            <a:endParaRPr lang="en-US" sz="5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11658600" y="2817776"/>
            <a:ext cx="5410200" cy="6571143"/>
            <a:chOff x="0" y="-123825"/>
            <a:chExt cx="6320191" cy="8761522"/>
          </a:xfrm>
        </p:grpSpPr>
        <p:sp>
          <p:nvSpPr>
            <p:cNvPr id="8" name="TextBox 8"/>
            <p:cNvSpPr txBox="1"/>
            <p:nvPr/>
          </p:nvSpPr>
          <p:spPr>
            <a:xfrm>
              <a:off x="0" y="1579356"/>
              <a:ext cx="6320191" cy="705834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развитие 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механизма проектного управления;</a:t>
              </a:r>
            </a:p>
            <a:p>
              <a:pPr marL="285750" lvl="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совершенствование системы муниципальных закупок;</a:t>
              </a:r>
            </a:p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совершенствование внутреннего муниципального </a:t>
              </a: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финконтроля 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в сфере бюджетных правоотношений;</a:t>
              </a:r>
            </a:p>
            <a:p>
              <a:pPr marL="285750" lvl="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повышение прозрачности и открытости бюджета и бюджетного процесса;</a:t>
              </a:r>
            </a:p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развитие инициативного </a:t>
              </a: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бюджетирования</a:t>
              </a:r>
              <a:r>
                <a:rPr lang="ru-RU" sz="2800" dirty="0">
                  <a:latin typeface="Arial Narrow" panose="020B0606020202030204" pitchFamily="34" charset="0"/>
                </a:rPr>
                <a:t> в целях вовлечения граждан в решение </a:t>
              </a:r>
              <a:r>
                <a:rPr lang="ru-RU" sz="2800" dirty="0" smtClean="0">
                  <a:latin typeface="Arial Narrow" panose="020B0606020202030204" pitchFamily="34" charset="0"/>
                </a:rPr>
                <a:t>проблем </a:t>
              </a:r>
              <a:r>
                <a:rPr lang="ru-RU" sz="2800" dirty="0">
                  <a:latin typeface="Arial Narrow" panose="020B0606020202030204" pitchFamily="34" charset="0"/>
                </a:rPr>
                <a:t>и повышения уровня доверия к </a:t>
              </a:r>
              <a:r>
                <a:rPr lang="ru-RU" sz="2800" dirty="0" smtClean="0">
                  <a:latin typeface="Arial Narrow" panose="020B0606020202030204" pitchFamily="34" charset="0"/>
                </a:rPr>
                <a:t>власти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.</a:t>
              </a: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123825"/>
              <a:ext cx="1628912" cy="16243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9451"/>
                </a:lnSpc>
                <a:spcBef>
                  <a:spcPct val="0"/>
                </a:spcBef>
              </a:pPr>
              <a:r>
                <a:rPr lang="en-US" sz="6799" u="none" dirty="0">
                  <a:solidFill>
                    <a:srgbClr val="CFC9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03</a:t>
              </a:r>
            </a:p>
          </p:txBody>
        </p:sp>
        <p:sp>
          <p:nvSpPr>
            <p:cNvPr id="10" name="AutoShape 10"/>
            <p:cNvSpPr/>
            <p:nvPr/>
          </p:nvSpPr>
          <p:spPr>
            <a:xfrm>
              <a:off x="0" y="1397323"/>
              <a:ext cx="5875107" cy="0"/>
            </a:xfrm>
            <a:prstGeom prst="line">
              <a:avLst/>
            </a:prstGeom>
            <a:ln w="38100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</p:grpSp>
      <p:grpSp>
        <p:nvGrpSpPr>
          <p:cNvPr id="12" name="Group 12"/>
          <p:cNvGrpSpPr/>
          <p:nvPr/>
        </p:nvGrpSpPr>
        <p:grpSpPr>
          <a:xfrm>
            <a:off x="773183" y="2816534"/>
            <a:ext cx="5246617" cy="6480052"/>
            <a:chOff x="-319711" y="-123825"/>
            <a:chExt cx="6445371" cy="8640068"/>
          </a:xfrm>
        </p:grpSpPr>
        <p:sp>
          <p:nvSpPr>
            <p:cNvPr id="13" name="TextBox 13"/>
            <p:cNvSpPr txBox="1"/>
            <p:nvPr/>
          </p:nvSpPr>
          <p:spPr>
            <a:xfrm>
              <a:off x="38100" y="-123825"/>
              <a:ext cx="1628912" cy="16243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9451"/>
                </a:lnSpc>
                <a:spcBef>
                  <a:spcPct val="0"/>
                </a:spcBef>
              </a:pPr>
              <a:r>
                <a:rPr lang="en-US" sz="6799" u="none" dirty="0">
                  <a:solidFill>
                    <a:srgbClr val="CFC9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01</a:t>
              </a:r>
            </a:p>
          </p:txBody>
        </p:sp>
        <p:sp>
          <p:nvSpPr>
            <p:cNvPr id="14" name="AutoShape 14"/>
            <p:cNvSpPr/>
            <p:nvPr/>
          </p:nvSpPr>
          <p:spPr>
            <a:xfrm>
              <a:off x="0" y="1398980"/>
              <a:ext cx="6125660" cy="0"/>
            </a:xfrm>
            <a:prstGeom prst="line">
              <a:avLst/>
            </a:prstGeom>
            <a:ln w="38100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15" name="TextBox 15"/>
            <p:cNvSpPr txBox="1"/>
            <p:nvPr/>
          </p:nvSpPr>
          <p:spPr>
            <a:xfrm>
              <a:off x="-319711" y="1581012"/>
              <a:ext cx="6300461" cy="693523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обеспечение сбалансированности доходных источников и расходных обязательств бюджета;</a:t>
              </a:r>
            </a:p>
            <a:p>
              <a:pPr marL="285750" lvl="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закрепление положительных результатов, достигнутых при формировании и исполнении бюджета за предыдущие годы;</a:t>
              </a:r>
            </a:p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приоритеизация 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бюджетных расходов в целях безусловного обеспечения достижения национальных целей развития в соответствии с </a:t>
              </a: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Указами 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Президента </a:t>
              </a: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РФ 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от </a:t>
              </a:r>
              <a:r>
                <a:rPr lang="en-US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0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7.05.2018 № 204 и от 21.07.2020 № 47</a:t>
              </a:r>
              <a:r>
                <a:rPr lang="en-US" sz="2600" u="none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.</a:t>
              </a:r>
              <a:endParaRPr lang="en-US" sz="2600" u="none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17" name="Group 17"/>
          <p:cNvGrpSpPr/>
          <p:nvPr/>
        </p:nvGrpSpPr>
        <p:grpSpPr>
          <a:xfrm>
            <a:off x="6248400" y="2817776"/>
            <a:ext cx="5012407" cy="6478810"/>
            <a:chOff x="-248149" y="-123825"/>
            <a:chExt cx="5693151" cy="8638411"/>
          </a:xfrm>
        </p:grpSpPr>
        <p:sp>
          <p:nvSpPr>
            <p:cNvPr id="18" name="TextBox 18"/>
            <p:cNvSpPr txBox="1"/>
            <p:nvPr/>
          </p:nvSpPr>
          <p:spPr>
            <a:xfrm>
              <a:off x="0" y="-123825"/>
              <a:ext cx="1628912" cy="1624376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l">
                <a:lnSpc>
                  <a:spcPts val="9451"/>
                </a:lnSpc>
                <a:spcBef>
                  <a:spcPct val="0"/>
                </a:spcBef>
              </a:pPr>
              <a:r>
                <a:rPr lang="en-US" sz="6799" u="none" dirty="0">
                  <a:solidFill>
                    <a:srgbClr val="CFC9BD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02</a:t>
              </a:r>
            </a:p>
          </p:txBody>
        </p:sp>
        <p:sp>
          <p:nvSpPr>
            <p:cNvPr id="19" name="AutoShape 19"/>
            <p:cNvSpPr/>
            <p:nvPr/>
          </p:nvSpPr>
          <p:spPr>
            <a:xfrm>
              <a:off x="208127" y="1397323"/>
              <a:ext cx="4724760" cy="0"/>
            </a:xfrm>
            <a:prstGeom prst="line">
              <a:avLst/>
            </a:prstGeom>
            <a:ln w="38100" cap="flat">
              <a:solidFill>
                <a:srgbClr val="CFC9BD"/>
              </a:solidFill>
              <a:prstDash val="solid"/>
              <a:headEnd type="none" w="sm" len="sm"/>
              <a:tailEnd type="none" w="sm" len="sm"/>
            </a:ln>
          </p:spPr>
        </p:sp>
        <p:sp>
          <p:nvSpPr>
            <p:cNvPr id="20" name="TextBox 20"/>
            <p:cNvSpPr txBox="1"/>
            <p:nvPr/>
          </p:nvSpPr>
          <p:spPr>
            <a:xfrm>
              <a:off x="-248149" y="1579356"/>
              <a:ext cx="5693151" cy="693523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повышение эффективности бюджетных расходов;</a:t>
              </a:r>
            </a:p>
            <a:p>
              <a:pPr marL="285750" lvl="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совершенствование инструментов программно-целевого планирования;</a:t>
              </a:r>
            </a:p>
            <a:p>
              <a:pPr marL="28575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повышение ответственности муниципальных учреждений за невыполнение муниципального задания и </a:t>
              </a: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не достижение </a:t>
              </a: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показателей, установленных в муниципальном задании;</a:t>
              </a:r>
            </a:p>
            <a:p>
              <a:pPr marL="285750" lvl="0" indent="-285750">
                <a:buFont typeface="Wingdings" pitchFamily="2" charset="2"/>
                <a:buChar char="Ø"/>
              </a:pPr>
              <a:r>
                <a:rPr lang="ru-RU" sz="2600" dirty="0">
                  <a:latin typeface="Arial Narrow" panose="020B0606020202030204" pitchFamily="34" charset="0"/>
                  <a:cs typeface="Arial" panose="020B0604020202020204" pitchFamily="34" charset="0"/>
                </a:rPr>
                <a:t>расширение практики использования механизмов государственно-частного партнерства</a:t>
              </a:r>
              <a:r>
                <a:rPr lang="ru-RU" sz="2600" dirty="0" smtClean="0">
                  <a:latin typeface="Arial Narrow" panose="020B0606020202030204" pitchFamily="34" charset="0"/>
                  <a:cs typeface="Arial" panose="020B0604020202020204" pitchFamily="34" charset="0"/>
                </a:rPr>
                <a:t>;</a:t>
              </a:r>
              <a:endParaRPr lang="ru-RU" sz="2600" dirty="0">
                <a:latin typeface="Arial Narrow" panose="020B060602020203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25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2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146661"/>
              </p:ext>
            </p:extLst>
          </p:nvPr>
        </p:nvGraphicFramePr>
        <p:xfrm>
          <a:off x="838200" y="3467100"/>
          <a:ext cx="16027400" cy="5120252"/>
        </p:xfrm>
        <a:graphic>
          <a:graphicData uri="http://schemas.openxmlformats.org/drawingml/2006/table">
            <a:tbl>
              <a:tblPr/>
              <a:tblGrid>
                <a:gridCol w="4140201"/>
                <a:gridCol w="3978056"/>
                <a:gridCol w="3852337"/>
                <a:gridCol w="4056806"/>
              </a:tblGrid>
              <a:tr h="1006944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66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ru-RU" sz="66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US" sz="66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66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r>
                        <a:rPr lang="ru-RU" sz="66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US" sz="66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66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</a:t>
                      </a:r>
                      <a:r>
                        <a:rPr lang="ru-RU" sz="66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sz="66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endParaRPr lang="en-US" sz="66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47929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3 440 789 </a:t>
                      </a:r>
                      <a:endParaRPr lang="en-US" sz="48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Times New Roman" pitchFamily="18" charset="0"/>
                        </a:rPr>
                        <a:t> </a:t>
                      </a: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2</a:t>
                      </a:r>
                      <a:r>
                        <a:rPr lang="ru-RU" sz="48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 342 899</a:t>
                      </a:r>
                      <a:endParaRPr lang="en-US" sz="4800" dirty="0">
                        <a:solidFill>
                          <a:schemeClr val="tx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2 457 625</a:t>
                      </a:r>
                      <a:endParaRPr lang="en-US" sz="4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44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</a:rPr>
                        <a:t>Доходы </a:t>
                      </a:r>
                      <a:r>
                        <a:rPr lang="ru-RU" sz="4400" b="1" u="none" dirty="0" smtClean="0">
                          <a:solidFill>
                            <a:srgbClr val="000000"/>
                          </a:solidFill>
                          <a:latin typeface="Arial Narrow" panose="020B0606020202030204" pitchFamily="34" charset="0"/>
                        </a:rPr>
                        <a:t> тыс.</a:t>
                      </a:r>
                      <a:r>
                        <a:rPr lang="ru-RU" sz="4400" b="1" dirty="0" smtClean="0">
                          <a:latin typeface="Arial Narrow" panose="020B0606020202030204" pitchFamily="34" charset="0"/>
                        </a:rPr>
                        <a:t>₽</a:t>
                      </a:r>
                    </a:p>
                    <a:p>
                      <a:pPr algn="r">
                        <a:defRPr/>
                      </a:pPr>
                      <a:endParaRPr lang="en-US" sz="44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248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3 440 789 </a:t>
                      </a:r>
                      <a:endParaRPr lang="en-US" sz="4800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Batang" panose="02030600000101010101" pitchFamily="18" charset="-127"/>
                          <a:ea typeface="Batang" panose="02030600000101010101" pitchFamily="18" charset="-127"/>
                          <a:cs typeface="Times New Roman" pitchFamily="18" charset="0"/>
                        </a:rPr>
                        <a:t> </a:t>
                      </a: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2</a:t>
                      </a:r>
                      <a:r>
                        <a:rPr lang="ru-RU" sz="4800" b="1" baseline="0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 342 899</a:t>
                      </a:r>
                      <a:endParaRPr lang="en-US" sz="4800" dirty="0">
                        <a:solidFill>
                          <a:schemeClr val="tx1"/>
                        </a:solidFill>
                        <a:latin typeface="Batang" panose="02030600000101010101" pitchFamily="18" charset="-127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2 457 625</a:t>
                      </a:r>
                      <a:endParaRPr lang="en-US" sz="4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defRPr/>
                      </a:pPr>
                      <a:r>
                        <a:rPr lang="ru-RU" sz="44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</a:rPr>
                        <a:t>Расходы </a:t>
                      </a:r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</a:rPr>
                        <a:t>тыс.</a:t>
                      </a:r>
                      <a:r>
                        <a:rPr lang="ru-RU" sz="44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</a:rPr>
                        <a:t>₽</a:t>
                      </a:r>
                      <a:endParaRPr lang="en-US" sz="44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03244"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-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EFF0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EFF0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FF0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-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EFF0F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4800" b="1" dirty="0" smtClean="0">
                          <a:solidFill>
                            <a:schemeClr val="tx1"/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  <a:cs typeface="Times New Roman" pitchFamily="18" charset="0"/>
                        </a:rPr>
                        <a:t>-</a:t>
                      </a:r>
                      <a:endParaRPr lang="ru-RU" sz="4800" b="1" dirty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  <a:cs typeface="Times New Roman" pitchFamily="18" charset="0"/>
                      </a:endParaRPr>
                    </a:p>
                  </a:txBody>
                  <a:tcPr>
                    <a:lnL w="0" cap="flat" cmpd="sng" algn="ctr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EDECE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/>
                      </a:pPr>
                      <a:r>
                        <a:rPr lang="ru-RU" sz="44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</a:rPr>
                        <a:t>   Дефицит   – </a:t>
                      </a:r>
                    </a:p>
                    <a:p>
                      <a:pPr algn="l">
                        <a:defRPr/>
                      </a:pPr>
                      <a:r>
                        <a:rPr lang="ru-RU" sz="4400" b="1" dirty="0" smtClean="0">
                          <a:solidFill>
                            <a:schemeClr val="bg1">
                              <a:lumMod val="65000"/>
                            </a:schemeClr>
                          </a:solidFill>
                          <a:latin typeface="Arial Narrow" panose="020B0606020202030204" pitchFamily="34" charset="0"/>
                          <a:ea typeface="Batang" panose="02030600000101010101" pitchFamily="18" charset="-127"/>
                        </a:rPr>
                        <a:t>   Профицит +</a:t>
                      </a:r>
                      <a:endParaRPr lang="en-US" sz="4400" b="1" dirty="0">
                        <a:solidFill>
                          <a:schemeClr val="bg1">
                            <a:lumMod val="65000"/>
                          </a:schemeClr>
                        </a:solidFill>
                        <a:latin typeface="Arial Narrow" panose="020B0606020202030204" pitchFamily="34" charset="0"/>
                        <a:ea typeface="Batang" panose="02030600000101010101" pitchFamily="18" charset="-127"/>
                      </a:endParaRPr>
                    </a:p>
                  </a:txBody>
                  <a:tcPr>
                    <a:lnL w="381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CFC9B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CCCCC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965200" y="1644868"/>
            <a:ext cx="14288791" cy="97520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8515"/>
              </a:lnSpc>
            </a:pPr>
            <a:r>
              <a:rPr lang="ru-RU" sz="5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ОСНОВНЫЕ   ПАРАМЕТРЫ   БЮДЖЕТА</a:t>
            </a:r>
            <a:endParaRPr lang="en-US" sz="54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4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5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2489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1372366" y="1583650"/>
            <a:ext cx="14288791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8515"/>
              </a:lnSpc>
            </a:pPr>
            <a:endParaRPr lang="en-US" sz="54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4"/>
          <p:cNvSpPr txBox="1"/>
          <p:nvPr/>
        </p:nvSpPr>
        <p:spPr>
          <a:xfrm>
            <a:off x="3505200" y="1333231"/>
            <a:ext cx="9645404" cy="83093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999"/>
              </a:lnSpc>
              <a:spcBef>
                <a:spcPct val="0"/>
              </a:spcBef>
            </a:pPr>
            <a:endParaRPr lang="ru-RU" altLang="ru-RU" sz="5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2999"/>
              </a:lnSpc>
              <a:spcBef>
                <a:spcPct val="0"/>
              </a:spcBef>
            </a:pPr>
            <a:r>
              <a:rPr lang="ru-RU" altLang="ru-RU" sz="5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СТРУКТУРА БЮДЖЕТА </a:t>
            </a:r>
            <a:endParaRPr lang="ru-RU" altLang="ru-RU" sz="5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AutoShape 6"/>
          <p:cNvSpPr/>
          <p:nvPr/>
        </p:nvSpPr>
        <p:spPr>
          <a:xfrm>
            <a:off x="1653424" y="1028700"/>
            <a:ext cx="14855363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6" name="AutoShape 6"/>
          <p:cNvSpPr/>
          <p:nvPr/>
        </p:nvSpPr>
        <p:spPr>
          <a:xfrm>
            <a:off x="1661004" y="2400300"/>
            <a:ext cx="14729575" cy="0"/>
          </a:xfrm>
          <a:prstGeom prst="line">
            <a:avLst/>
          </a:prstGeom>
          <a:ln w="28575" cap="flat">
            <a:solidFill>
              <a:srgbClr val="000000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7" name="Oval 8"/>
          <p:cNvSpPr>
            <a:spLocks noChangeArrowheads="1"/>
          </p:cNvSpPr>
          <p:nvPr/>
        </p:nvSpPr>
        <p:spPr bwMode="gray">
          <a:xfrm>
            <a:off x="10130537" y="3163441"/>
            <a:ext cx="4668356" cy="4803386"/>
          </a:xfrm>
          <a:prstGeom prst="ellipse">
            <a:avLst/>
          </a:prstGeom>
          <a:noFill/>
          <a:ln w="38100">
            <a:solidFill>
              <a:schemeClr val="folHlink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val 9"/>
          <p:cNvSpPr>
            <a:spLocks noChangeArrowheads="1"/>
          </p:cNvSpPr>
          <p:nvPr/>
        </p:nvSpPr>
        <p:spPr bwMode="gray">
          <a:xfrm>
            <a:off x="3280123" y="3163441"/>
            <a:ext cx="4668356" cy="4803386"/>
          </a:xfrm>
          <a:prstGeom prst="ellipse">
            <a:avLst/>
          </a:prstGeom>
          <a:noFill/>
          <a:ln w="38100" algn="ctr">
            <a:solidFill>
              <a:schemeClr val="accent2"/>
            </a:solidFill>
            <a:round/>
            <a:headEnd/>
            <a:tailEnd/>
          </a:ln>
          <a:effectLst>
            <a:outerShdw dist="35921" dir="2700000" algn="ctr" rotWithShape="0">
              <a:srgbClr val="080808">
                <a:alpha val="50000"/>
              </a:srgb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4073145" y="4815888"/>
            <a:ext cx="258605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ДОХОДНЫХ ИСТОЧНИКОВ</a:t>
            </a:r>
            <a:endParaRPr lang="en-US" alt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0" name="Group 15"/>
          <p:cNvGrpSpPr>
            <a:grpSpLocks/>
          </p:cNvGrpSpPr>
          <p:nvPr/>
        </p:nvGrpSpPr>
        <p:grpSpPr bwMode="auto">
          <a:xfrm>
            <a:off x="3828756" y="2534792"/>
            <a:ext cx="1690782" cy="1580601"/>
            <a:chOff x="480" y="1200"/>
            <a:chExt cx="1042" cy="1019"/>
          </a:xfrm>
        </p:grpSpPr>
        <p:grpSp>
          <p:nvGrpSpPr>
            <p:cNvPr id="21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3" name="Picture 1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4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2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5" name="Text Box 30"/>
          <p:cNvSpPr txBox="1">
            <a:spLocks noChangeArrowheads="1"/>
          </p:cNvSpPr>
          <p:nvPr/>
        </p:nvSpPr>
        <p:spPr bwMode="white">
          <a:xfrm>
            <a:off x="3828756" y="3040277"/>
            <a:ext cx="169078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/>
            <a:r>
              <a:rPr lang="ru-RU" altLang="ru-RU" sz="18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</a:t>
            </a:r>
          </a:p>
          <a:p>
            <a:pPr algn="ctr" eaLnBrk="1" hangingPunct="1"/>
            <a:r>
              <a:rPr lang="ru-RU" altLang="ru-RU" sz="18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  <a:endParaRPr lang="en-US" altLang="ru-RU" sz="18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45"/>
          <p:cNvGrpSpPr>
            <a:grpSpLocks/>
          </p:cNvGrpSpPr>
          <p:nvPr/>
        </p:nvGrpSpPr>
        <p:grpSpPr bwMode="auto">
          <a:xfrm>
            <a:off x="12464716" y="2583545"/>
            <a:ext cx="1715720" cy="1580601"/>
            <a:chOff x="480" y="1200"/>
            <a:chExt cx="1042" cy="1019"/>
          </a:xfrm>
        </p:grpSpPr>
        <p:grpSp>
          <p:nvGrpSpPr>
            <p:cNvPr id="27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9" name="Picture 4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0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28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1" name="Group 15"/>
          <p:cNvGrpSpPr>
            <a:grpSpLocks/>
          </p:cNvGrpSpPr>
          <p:nvPr/>
        </p:nvGrpSpPr>
        <p:grpSpPr bwMode="auto">
          <a:xfrm>
            <a:off x="3828755" y="6984083"/>
            <a:ext cx="1886245" cy="1740817"/>
            <a:chOff x="480" y="1200"/>
            <a:chExt cx="1042" cy="1019"/>
          </a:xfrm>
        </p:grpSpPr>
        <p:grpSp>
          <p:nvGrpSpPr>
            <p:cNvPr id="32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34" name="Picture 1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5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5607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3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36" name="Group 15"/>
          <p:cNvGrpSpPr>
            <a:grpSpLocks/>
          </p:cNvGrpSpPr>
          <p:nvPr/>
        </p:nvGrpSpPr>
        <p:grpSpPr bwMode="auto">
          <a:xfrm>
            <a:off x="2286000" y="4890299"/>
            <a:ext cx="1812083" cy="1708897"/>
            <a:chOff x="480" y="1200"/>
            <a:chExt cx="1042" cy="1019"/>
          </a:xfrm>
        </p:grpSpPr>
        <p:grpSp>
          <p:nvGrpSpPr>
            <p:cNvPr id="37" name="Group 1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39" name="Picture 1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0" name="Oval 1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5607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38" name="Picture 1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Text Box 30"/>
          <p:cNvSpPr txBox="1">
            <a:spLocks noChangeArrowheads="1"/>
          </p:cNvSpPr>
          <p:nvPr/>
        </p:nvSpPr>
        <p:spPr bwMode="white">
          <a:xfrm>
            <a:off x="3828755" y="7345877"/>
            <a:ext cx="18104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dirty="0" smtClean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БЕЗВОЗМЕЗДНЫЕ </a:t>
            </a:r>
            <a:r>
              <a:rPr lang="ru-RU" altLang="ru-RU" sz="18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поступления</a:t>
            </a:r>
            <a:endParaRPr lang="en-US" altLang="ru-RU" sz="18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2" name="Group 45"/>
          <p:cNvGrpSpPr>
            <a:grpSpLocks/>
          </p:cNvGrpSpPr>
          <p:nvPr/>
        </p:nvGrpSpPr>
        <p:grpSpPr bwMode="auto">
          <a:xfrm>
            <a:off x="12609354" y="6801903"/>
            <a:ext cx="1944846" cy="1917871"/>
            <a:chOff x="480" y="1200"/>
            <a:chExt cx="1042" cy="1019"/>
          </a:xfrm>
        </p:grpSpPr>
        <p:grpSp>
          <p:nvGrpSpPr>
            <p:cNvPr id="43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45" name="Picture 4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6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4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47" name="Group 45"/>
          <p:cNvGrpSpPr>
            <a:grpSpLocks/>
          </p:cNvGrpSpPr>
          <p:nvPr/>
        </p:nvGrpSpPr>
        <p:grpSpPr bwMode="auto">
          <a:xfrm>
            <a:off x="13896145" y="4800494"/>
            <a:ext cx="1765012" cy="1798702"/>
            <a:chOff x="480" y="1200"/>
            <a:chExt cx="1042" cy="1019"/>
          </a:xfrm>
        </p:grpSpPr>
        <p:grpSp>
          <p:nvGrpSpPr>
            <p:cNvPr id="48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50" name="Picture 4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51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49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" name="AutoShape 43"/>
          <p:cNvSpPr>
            <a:spLocks noChangeArrowheads="1"/>
          </p:cNvSpPr>
          <p:nvPr/>
        </p:nvSpPr>
        <p:spPr bwMode="gray">
          <a:xfrm rot="5400000">
            <a:off x="8742760" y="6892451"/>
            <a:ext cx="2216948" cy="182544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548" y="2669"/>
                  <a:pt x="3014" y="5945"/>
                  <a:pt x="2693" y="10185"/>
                </a:cubicBezTo>
                <a:lnTo>
                  <a:pt x="30" y="9983"/>
                </a:lnTo>
                <a:cubicBezTo>
                  <a:pt x="458" y="4351"/>
                  <a:pt x="5152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3" name="Group 44"/>
          <p:cNvGrpSpPr>
            <a:grpSpLocks/>
          </p:cNvGrpSpPr>
          <p:nvPr/>
        </p:nvGrpSpPr>
        <p:grpSpPr bwMode="auto">
          <a:xfrm>
            <a:off x="9100606" y="4428435"/>
            <a:ext cx="2633431" cy="2268266"/>
            <a:chOff x="480" y="336"/>
            <a:chExt cx="1486" cy="884"/>
          </a:xfrm>
        </p:grpSpPr>
        <p:sp>
          <p:nvSpPr>
            <p:cNvPr id="54" name="AutoShape 45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gradFill rotWithShape="1">
              <a:gsLst>
                <a:gs pos="0">
                  <a:schemeClr val="folHlink">
                    <a:gamma/>
                    <a:tint val="41176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254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5" name="AutoShape 46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gradFill rotWithShape="1">
              <a:gsLst>
                <a:gs pos="0">
                  <a:schemeClr val="folHlink">
                    <a:gamma/>
                    <a:shade val="69804"/>
                    <a:invGamma/>
                  </a:schemeClr>
                </a:gs>
                <a:gs pos="100000">
                  <a:schemeClr val="folHlink"/>
                </a:gs>
              </a:gsLst>
              <a:lin ang="18900000" scaled="1"/>
            </a:gradFill>
            <a:ln w="127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Group 47"/>
          <p:cNvGrpSpPr>
            <a:grpSpLocks/>
          </p:cNvGrpSpPr>
          <p:nvPr/>
        </p:nvGrpSpPr>
        <p:grpSpPr bwMode="auto">
          <a:xfrm flipH="1">
            <a:off x="6392361" y="4456661"/>
            <a:ext cx="2633431" cy="2268266"/>
            <a:chOff x="480" y="336"/>
            <a:chExt cx="1486" cy="884"/>
          </a:xfrm>
        </p:grpSpPr>
        <p:sp>
          <p:nvSpPr>
            <p:cNvPr id="57" name="AutoShape 48"/>
            <p:cNvSpPr>
              <a:spLocks noChangeArrowheads="1"/>
            </p:cNvSpPr>
            <p:nvPr/>
          </p:nvSpPr>
          <p:spPr bwMode="gray">
            <a:xfrm>
              <a:off x="480" y="336"/>
              <a:ext cx="1486" cy="884"/>
            </a:xfrm>
            <a:prstGeom prst="homePlate">
              <a:avLst>
                <a:gd name="adj" fmla="val 42025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tint val="50980"/>
                    <a:invGamma/>
                  </a:schemeClr>
                </a:gs>
              </a:gsLst>
              <a:lin ang="2700000" scaled="1"/>
            </a:gradFill>
            <a:ln w="254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AutoShape 49"/>
            <p:cNvSpPr>
              <a:spLocks noChangeArrowheads="1"/>
            </p:cNvSpPr>
            <p:nvPr/>
          </p:nvSpPr>
          <p:spPr bwMode="gray">
            <a:xfrm>
              <a:off x="529" y="371"/>
              <a:ext cx="1375" cy="811"/>
            </a:xfrm>
            <a:prstGeom prst="homePlate">
              <a:avLst>
                <a:gd name="adj" fmla="val 42386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6667"/>
                    <a:invGamma/>
                  </a:schemeClr>
                </a:gs>
              </a:gsLst>
              <a:lin ang="2700000" scaled="1"/>
            </a:gradFill>
            <a:ln w="12700" algn="ctr">
              <a:solidFill>
                <a:srgbClr val="F8F8F8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>
                  <a:alpha val="50000"/>
                </a:srgbClr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ru-RU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9" name="Text Box 8"/>
          <p:cNvSpPr txBox="1">
            <a:spLocks noChangeArrowheads="1"/>
          </p:cNvSpPr>
          <p:nvPr/>
        </p:nvSpPr>
        <p:spPr bwMode="white">
          <a:xfrm>
            <a:off x="6768922" y="5252093"/>
            <a:ext cx="2169588" cy="5847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  <a:endParaRPr lang="en-US" altLang="ru-RU" sz="3200" b="1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 Box 8"/>
          <p:cNvSpPr txBox="1">
            <a:spLocks noChangeArrowheads="1"/>
          </p:cNvSpPr>
          <p:nvPr/>
        </p:nvSpPr>
        <p:spPr bwMode="white">
          <a:xfrm>
            <a:off x="9187442" y="5252093"/>
            <a:ext cx="2404450" cy="5847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0000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32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</a:t>
            </a:r>
            <a:endParaRPr lang="en-US" altLang="ru-RU" sz="3200" b="1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 Box 9"/>
          <p:cNvSpPr txBox="1">
            <a:spLocks noChangeArrowheads="1"/>
          </p:cNvSpPr>
          <p:nvPr/>
        </p:nvSpPr>
        <p:spPr bwMode="auto">
          <a:xfrm>
            <a:off x="11522067" y="4903129"/>
            <a:ext cx="258604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РАСХОДНЫХ ПОЛНОМОЧИЙ</a:t>
            </a:r>
            <a:endParaRPr lang="en-US" altLang="ru-RU" sz="18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 Box 30"/>
          <p:cNvSpPr txBox="1">
            <a:spLocks noChangeArrowheads="1"/>
          </p:cNvSpPr>
          <p:nvPr/>
        </p:nvSpPr>
        <p:spPr bwMode="white">
          <a:xfrm>
            <a:off x="12539529" y="2922245"/>
            <a:ext cx="1629381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 МЕСТНОГО ЗНАЧЕНИЯ</a:t>
            </a:r>
            <a:endParaRPr lang="en-US" altLang="ru-RU" sz="18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 Box 30"/>
          <p:cNvSpPr txBox="1">
            <a:spLocks noChangeArrowheads="1"/>
          </p:cNvSpPr>
          <p:nvPr/>
        </p:nvSpPr>
        <p:spPr bwMode="white">
          <a:xfrm>
            <a:off x="13896144" y="5364794"/>
            <a:ext cx="187725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ГОС. </a:t>
            </a:r>
            <a:r>
              <a:rPr lang="ru-RU" altLang="ru-RU" sz="1800" dirty="0" smtClean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полномочия</a:t>
            </a:r>
            <a:endParaRPr lang="en-US" altLang="ru-RU" sz="18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 Box 30"/>
          <p:cNvSpPr txBox="1">
            <a:spLocks noChangeArrowheads="1"/>
          </p:cNvSpPr>
          <p:nvPr/>
        </p:nvSpPr>
        <p:spPr bwMode="white">
          <a:xfrm>
            <a:off x="12660491" y="7248509"/>
            <a:ext cx="181048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МЕЖБЮДЖЕТНЫЕ ТРАНСФЕРТЫ</a:t>
            </a:r>
            <a:endParaRPr lang="en-US" altLang="ru-RU" sz="18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AutoShape 43"/>
          <p:cNvSpPr>
            <a:spLocks noChangeArrowheads="1"/>
          </p:cNvSpPr>
          <p:nvPr/>
        </p:nvSpPr>
        <p:spPr bwMode="gray">
          <a:xfrm>
            <a:off x="8187882" y="3532932"/>
            <a:ext cx="2154626" cy="187824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548" y="2669"/>
                  <a:pt x="3014" y="5945"/>
                  <a:pt x="2693" y="10185"/>
                </a:cubicBezTo>
                <a:lnTo>
                  <a:pt x="30" y="9983"/>
                </a:lnTo>
                <a:cubicBezTo>
                  <a:pt x="458" y="4351"/>
                  <a:pt x="5152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AutoShape 43"/>
          <p:cNvSpPr>
            <a:spLocks noChangeArrowheads="1"/>
          </p:cNvSpPr>
          <p:nvPr/>
        </p:nvSpPr>
        <p:spPr bwMode="gray">
          <a:xfrm rot="16200000">
            <a:off x="7388637" y="6959165"/>
            <a:ext cx="2216948" cy="1825447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8112" y="7246"/>
                </a:moveTo>
                <a:cubicBezTo>
                  <a:pt x="16751" y="4446"/>
                  <a:pt x="13912" y="2670"/>
                  <a:pt x="10800" y="2670"/>
                </a:cubicBezTo>
                <a:cubicBezTo>
                  <a:pt x="6548" y="2669"/>
                  <a:pt x="3014" y="5945"/>
                  <a:pt x="2693" y="10185"/>
                </a:cubicBezTo>
                <a:lnTo>
                  <a:pt x="30" y="9983"/>
                </a:lnTo>
                <a:cubicBezTo>
                  <a:pt x="458" y="4351"/>
                  <a:pt x="5152" y="-1"/>
                  <a:pt x="10800" y="0"/>
                </a:cubicBezTo>
                <a:cubicBezTo>
                  <a:pt x="14934" y="0"/>
                  <a:pt x="18706" y="2360"/>
                  <a:pt x="20513" y="6079"/>
                </a:cubicBezTo>
                <a:lnTo>
                  <a:pt x="22942" y="4899"/>
                </a:lnTo>
                <a:lnTo>
                  <a:pt x="21076" y="10291"/>
                </a:lnTo>
                <a:lnTo>
                  <a:pt x="15683" y="8426"/>
                </a:lnTo>
                <a:lnTo>
                  <a:pt x="18112" y="7246"/>
                </a:lnTo>
                <a:close/>
              </a:path>
            </a:pathLst>
          </a:custGeom>
          <a:solidFill>
            <a:schemeClr val="accent2">
              <a:alpha val="7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rnd">
                <a:solidFill>
                  <a:srgbClr val="000000"/>
                </a:solidFill>
                <a:prstDash val="sysDot"/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7" name="Group 45"/>
          <p:cNvGrpSpPr>
            <a:grpSpLocks/>
          </p:cNvGrpSpPr>
          <p:nvPr/>
        </p:nvGrpSpPr>
        <p:grpSpPr bwMode="auto">
          <a:xfrm>
            <a:off x="8187882" y="7769252"/>
            <a:ext cx="1743153" cy="1580601"/>
            <a:chOff x="480" y="1200"/>
            <a:chExt cx="1042" cy="1019"/>
          </a:xfrm>
        </p:grpSpPr>
        <p:grpSp>
          <p:nvGrpSpPr>
            <p:cNvPr id="68" name="Group 46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70" name="Picture 47" descr="circuler_1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1" name="Oval 48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5" cy="1019"/>
              </a:xfrm>
              <a:prstGeom prst="ellipse">
                <a:avLst/>
              </a:prstGeom>
              <a:gradFill rotWithShape="1">
                <a:gsLst>
                  <a:gs pos="0">
                    <a:schemeClr val="folHlink"/>
                  </a:gs>
                  <a:gs pos="50000">
                    <a:schemeClr val="folHlink">
                      <a:gamma/>
                      <a:shade val="54118"/>
                      <a:invGamma/>
                    </a:schemeClr>
                  </a:gs>
                  <a:gs pos="100000">
                    <a:schemeClr val="fol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US" dirty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69" name="Picture 49" descr="Picture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2" name="Text Box 30"/>
          <p:cNvSpPr txBox="1">
            <a:spLocks noChangeArrowheads="1"/>
          </p:cNvSpPr>
          <p:nvPr/>
        </p:nvSpPr>
        <p:spPr bwMode="white">
          <a:xfrm>
            <a:off x="8078156" y="8267038"/>
            <a:ext cx="204489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ru-RU" altLang="ru-RU" sz="1800" b="1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ДЕФИЦИТ ПРОФИЦИТ</a:t>
            </a:r>
            <a:endParaRPr lang="en-US" altLang="ru-RU" sz="1800" b="1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 Box 30"/>
          <p:cNvSpPr txBox="1">
            <a:spLocks noChangeArrowheads="1"/>
          </p:cNvSpPr>
          <p:nvPr/>
        </p:nvSpPr>
        <p:spPr bwMode="white">
          <a:xfrm>
            <a:off x="2286000" y="5510801"/>
            <a:ext cx="1839513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1pPr>
            <a:lvl2pPr marL="742950" indent="-28575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2pPr>
            <a:lvl3pPr marL="11430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3pPr>
            <a:lvl4pPr marL="16002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4pPr>
            <a:lvl5pPr marL="2057400" indent="-228600" eaLnBrk="0" hangingPunct="0"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bg1"/>
                </a:solidFill>
                <a:latin typeface="Times New Roman" pitchFamily="18" charset="0"/>
                <a:ea typeface="Gulim" pitchFamily="34" charset="-127"/>
              </a:defRPr>
            </a:lvl9pPr>
          </a:lstStyle>
          <a:p>
            <a:pPr algn="ctr" eaLnBrk="1" hangingPunct="1"/>
            <a:r>
              <a:rPr lang="ru-RU" altLang="ru-RU" sz="1600" dirty="0" smtClean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НЕНАЛОГОВЫЕ</a:t>
            </a:r>
            <a:endParaRPr lang="ru-RU" altLang="ru-RU" sz="16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ru-RU" altLang="ru-RU" sz="1600" dirty="0">
                <a:solidFill>
                  <a:srgbClr val="F8F8F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</a:t>
            </a:r>
            <a:endParaRPr lang="en-US" altLang="ru-RU" sz="1600" dirty="0">
              <a:solidFill>
                <a:srgbClr val="F8F8F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75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7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2767750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447" y="5042"/>
            <a:ext cx="7012578" cy="10287000"/>
            <a:chOff x="0" y="0"/>
            <a:chExt cx="9350104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796" r="27772" b="28568"/>
            <a:stretch>
              <a:fillRect/>
            </a:stretch>
          </p:blipFill>
          <p:spPr>
            <a:xfrm>
              <a:off x="0" y="0"/>
              <a:ext cx="9350104" cy="13716000"/>
            </a:xfrm>
            <a:prstGeom prst="rect">
              <a:avLst/>
            </a:prstGeom>
          </p:spPr>
        </p:pic>
      </p:grpSp>
      <p:sp>
        <p:nvSpPr>
          <p:cNvPr id="4" name="AutoShape 4"/>
          <p:cNvSpPr/>
          <p:nvPr/>
        </p:nvSpPr>
        <p:spPr>
          <a:xfrm rot="-5400000">
            <a:off x="6757692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5"/>
          <p:cNvGrpSpPr/>
          <p:nvPr/>
        </p:nvGrpSpPr>
        <p:grpSpPr>
          <a:xfrm>
            <a:off x="11577918" y="2761181"/>
            <a:ext cx="675125" cy="675125"/>
            <a:chOff x="0" y="0"/>
            <a:chExt cx="900166" cy="900166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577918" y="4805938"/>
            <a:ext cx="675125" cy="675125"/>
            <a:chOff x="0" y="0"/>
            <a:chExt cx="900166" cy="900166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TextBox 14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T Bells"/>
                </a:rPr>
                <a:t>03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1577918" y="6850694"/>
            <a:ext cx="675125" cy="675125"/>
            <a:chOff x="0" y="0"/>
            <a:chExt cx="900166" cy="900166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577918" y="8895450"/>
            <a:ext cx="675125" cy="675125"/>
            <a:chOff x="0" y="0"/>
            <a:chExt cx="900166" cy="900166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05</a:t>
              </a:r>
            </a:p>
          </p:txBody>
        </p:sp>
      </p:grpSp>
      <p:sp>
        <p:nvSpPr>
          <p:cNvPr id="25" name="TextBox 25"/>
          <p:cNvSpPr txBox="1"/>
          <p:nvPr/>
        </p:nvSpPr>
        <p:spPr>
          <a:xfrm>
            <a:off x="656856" y="3551191"/>
            <a:ext cx="5515344" cy="3411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515"/>
              </a:lnSpc>
              <a:spcBef>
                <a:spcPct val="0"/>
              </a:spcBef>
            </a:pPr>
            <a:r>
              <a:rPr lang="ru-RU" sz="5400" b="1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БЮДЖЕТА</a:t>
            </a:r>
          </a:p>
          <a:p>
            <a:pPr marL="0" lvl="0" indent="0" algn="l">
              <a:spcBef>
                <a:spcPct val="0"/>
              </a:spcBef>
            </a:pP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налоговые  и неналоговые</a:t>
            </a:r>
            <a:endParaRPr lang="en-US" sz="4000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6" name="Group 26"/>
          <p:cNvGrpSpPr/>
          <p:nvPr/>
        </p:nvGrpSpPr>
        <p:grpSpPr>
          <a:xfrm>
            <a:off x="11577918" y="716425"/>
            <a:ext cx="675125" cy="675125"/>
            <a:chOff x="0" y="0"/>
            <a:chExt cx="900166" cy="900166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 rot="-5400000">
            <a:off x="9601521" y="682775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2"/>
          <p:cNvSpPr txBox="1"/>
          <p:nvPr/>
        </p:nvSpPr>
        <p:spPr>
          <a:xfrm rot="-5400000">
            <a:off x="9601520" y="4757738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3"/>
          <p:cNvSpPr txBox="1"/>
          <p:nvPr/>
        </p:nvSpPr>
        <p:spPr>
          <a:xfrm rot="-5400000">
            <a:off x="9601520" y="8814080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4"/>
          <p:cNvSpPr txBox="1"/>
          <p:nvPr/>
        </p:nvSpPr>
        <p:spPr>
          <a:xfrm rot="5400000">
            <a:off x="11712167" y="2724032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5"/>
          <p:cNvSpPr txBox="1"/>
          <p:nvPr/>
        </p:nvSpPr>
        <p:spPr>
          <a:xfrm rot="5400000">
            <a:off x="11712168" y="6802494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36" name="Group 36"/>
          <p:cNvGrpSpPr/>
          <p:nvPr/>
        </p:nvGrpSpPr>
        <p:grpSpPr>
          <a:xfrm>
            <a:off x="12522863" y="530688"/>
            <a:ext cx="5085324" cy="1143660"/>
            <a:chOff x="0" y="0"/>
            <a:chExt cx="4703542" cy="1524880"/>
          </a:xfrm>
        </p:grpSpPr>
        <p:sp>
          <p:nvSpPr>
            <p:cNvPr id="37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    816</a:t>
              </a:r>
              <a:r>
                <a:rPr lang="ru-RU" sz="24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897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38" name="TextBox 38"/>
            <p:cNvSpPr txBox="1"/>
            <p:nvPr/>
          </p:nvSpPr>
          <p:spPr>
            <a:xfrm>
              <a:off x="1" y="697730"/>
              <a:ext cx="4545348" cy="827150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Налоговые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701 039  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32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Неналоговые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ru-RU" sz="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115 858  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 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6" name="Group 36"/>
          <p:cNvGrpSpPr/>
          <p:nvPr/>
        </p:nvGrpSpPr>
        <p:grpSpPr>
          <a:xfrm>
            <a:off x="6596363" y="2464529"/>
            <a:ext cx="5085324" cy="1219982"/>
            <a:chOff x="0" y="0"/>
            <a:chExt cx="4703542" cy="1626642"/>
          </a:xfrm>
        </p:grpSpPr>
        <p:sp>
          <p:nvSpPr>
            <p:cNvPr id="57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    </a:t>
              </a:r>
              <a:r>
                <a:rPr lang="ru-RU" sz="24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733 073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8" name="TextBox 38"/>
            <p:cNvSpPr txBox="1"/>
            <p:nvPr/>
          </p:nvSpPr>
          <p:spPr>
            <a:xfrm>
              <a:off x="1" y="395536"/>
              <a:ext cx="4545348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Налоговые   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621 677  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Неналоговые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111 396  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59" name="Group 36"/>
          <p:cNvGrpSpPr/>
          <p:nvPr/>
        </p:nvGrpSpPr>
        <p:grpSpPr>
          <a:xfrm>
            <a:off x="12504230" y="4229685"/>
            <a:ext cx="5085324" cy="1308051"/>
            <a:chOff x="0" y="0"/>
            <a:chExt cx="4703542" cy="1744067"/>
          </a:xfrm>
        </p:grpSpPr>
        <p:sp>
          <p:nvSpPr>
            <p:cNvPr id="60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    905 142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1" name="TextBox 38"/>
            <p:cNvSpPr txBox="1"/>
            <p:nvPr/>
          </p:nvSpPr>
          <p:spPr>
            <a:xfrm>
              <a:off x="1" y="512961"/>
              <a:ext cx="4545348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Налоговые           807 883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Неналоговые         97 259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2" name="Group 36"/>
          <p:cNvGrpSpPr/>
          <p:nvPr/>
        </p:nvGrpSpPr>
        <p:grpSpPr>
          <a:xfrm>
            <a:off x="6596363" y="6493202"/>
            <a:ext cx="5026223" cy="1275236"/>
            <a:chOff x="54663" y="0"/>
            <a:chExt cx="4648878" cy="1700314"/>
          </a:xfrm>
        </p:grpSpPr>
        <p:sp>
          <p:nvSpPr>
            <p:cNvPr id="63" name="TextBox 37"/>
            <p:cNvSpPr txBox="1"/>
            <p:nvPr/>
          </p:nvSpPr>
          <p:spPr>
            <a:xfrm>
              <a:off x="54663" y="0"/>
              <a:ext cx="4648878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</a:t>
              </a: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ЕГО   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</a:t>
              </a: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897 199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4" name="TextBox 38"/>
            <p:cNvSpPr txBox="1"/>
            <p:nvPr/>
          </p:nvSpPr>
          <p:spPr>
            <a:xfrm>
              <a:off x="54663" y="469208"/>
              <a:ext cx="4545348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логовые            799 935  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налоговые          97 264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5" name="Group 36"/>
          <p:cNvGrpSpPr/>
          <p:nvPr/>
        </p:nvGrpSpPr>
        <p:grpSpPr>
          <a:xfrm>
            <a:off x="12670045" y="8319197"/>
            <a:ext cx="5085324" cy="1257374"/>
            <a:chOff x="0" y="0"/>
            <a:chExt cx="4703542" cy="1676498"/>
          </a:xfrm>
        </p:grpSpPr>
        <p:sp>
          <p:nvSpPr>
            <p:cNvPr id="66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    </a:t>
              </a: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944 144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7" name="TextBox 38"/>
            <p:cNvSpPr txBox="1"/>
            <p:nvPr/>
          </p:nvSpPr>
          <p:spPr>
            <a:xfrm>
              <a:off x="1" y="445392"/>
              <a:ext cx="4545348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endPara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Налоговые   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846 875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Неналоговые        97 269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51" name="AutoShape 19"/>
          <p:cNvSpPr/>
          <p:nvPr/>
        </p:nvSpPr>
        <p:spPr>
          <a:xfrm>
            <a:off x="9601783" y="1977317"/>
            <a:ext cx="4159808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2" name="AutoShape 19"/>
          <p:cNvSpPr/>
          <p:nvPr/>
        </p:nvSpPr>
        <p:spPr>
          <a:xfrm>
            <a:off x="9601783" y="3959423"/>
            <a:ext cx="4159808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3" name="AutoShape 19"/>
          <p:cNvSpPr/>
          <p:nvPr/>
        </p:nvSpPr>
        <p:spPr>
          <a:xfrm>
            <a:off x="9601782" y="6057900"/>
            <a:ext cx="4159809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4" name="AutoShape 19"/>
          <p:cNvSpPr/>
          <p:nvPr/>
        </p:nvSpPr>
        <p:spPr>
          <a:xfrm>
            <a:off x="9601783" y="8115300"/>
            <a:ext cx="4159809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3447" y="5042"/>
            <a:ext cx="7012578" cy="10287000"/>
            <a:chOff x="0" y="0"/>
            <a:chExt cx="9350104" cy="13716000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2"/>
            <a:srcRect t="796" r="27772" b="28568"/>
            <a:stretch>
              <a:fillRect/>
            </a:stretch>
          </p:blipFill>
          <p:spPr>
            <a:xfrm>
              <a:off x="0" y="0"/>
              <a:ext cx="9350104" cy="13716000"/>
            </a:xfrm>
            <a:prstGeom prst="rect">
              <a:avLst/>
            </a:prstGeom>
          </p:spPr>
        </p:pic>
      </p:grpSp>
      <p:sp>
        <p:nvSpPr>
          <p:cNvPr id="4" name="AutoShape 4"/>
          <p:cNvSpPr/>
          <p:nvPr/>
        </p:nvSpPr>
        <p:spPr>
          <a:xfrm rot="-5400000">
            <a:off x="6757692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5" name="Group 5"/>
          <p:cNvGrpSpPr/>
          <p:nvPr/>
        </p:nvGrpSpPr>
        <p:grpSpPr>
          <a:xfrm>
            <a:off x="11577918" y="2761181"/>
            <a:ext cx="675125" cy="675125"/>
            <a:chOff x="0" y="0"/>
            <a:chExt cx="900166" cy="900166"/>
          </a:xfrm>
        </p:grpSpPr>
        <p:grpSp>
          <p:nvGrpSpPr>
            <p:cNvPr id="6" name="Group 6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7" name="Freeform 7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8" name="TextBox 8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9" name="TextBox 9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02</a:t>
              </a: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11577918" y="4805938"/>
            <a:ext cx="675125" cy="675125"/>
            <a:chOff x="0" y="0"/>
            <a:chExt cx="900166" cy="900166"/>
          </a:xfrm>
        </p:grpSpPr>
        <p:grpSp>
          <p:nvGrpSpPr>
            <p:cNvPr id="11" name="Group 11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12" name="Freeform 12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13" name="TextBox 13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14" name="TextBox 14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T Bells"/>
                </a:rPr>
                <a:t>03</a:t>
              </a:r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1577918" y="6850694"/>
            <a:ext cx="675125" cy="675125"/>
            <a:chOff x="0" y="0"/>
            <a:chExt cx="900166" cy="900166"/>
          </a:xfrm>
        </p:grpSpPr>
        <p:grpSp>
          <p:nvGrpSpPr>
            <p:cNvPr id="16" name="Group 16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17" name="Freeform 17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18" name="TextBox 18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04</a:t>
              </a:r>
            </a:p>
          </p:txBody>
        </p:sp>
      </p:grpSp>
      <p:grpSp>
        <p:nvGrpSpPr>
          <p:cNvPr id="20" name="Group 20"/>
          <p:cNvGrpSpPr/>
          <p:nvPr/>
        </p:nvGrpSpPr>
        <p:grpSpPr>
          <a:xfrm>
            <a:off x="11577918" y="8895450"/>
            <a:ext cx="675125" cy="675125"/>
            <a:chOff x="0" y="0"/>
            <a:chExt cx="900166" cy="900166"/>
          </a:xfrm>
        </p:grpSpPr>
        <p:grpSp>
          <p:nvGrpSpPr>
            <p:cNvPr id="21" name="Group 21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22" name="Freeform 22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23" name="TextBox 23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24" name="TextBox 24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05</a:t>
              </a:r>
            </a:p>
          </p:txBody>
        </p:sp>
      </p:grpSp>
      <p:grpSp>
        <p:nvGrpSpPr>
          <p:cNvPr id="26" name="Group 26"/>
          <p:cNvGrpSpPr/>
          <p:nvPr/>
        </p:nvGrpSpPr>
        <p:grpSpPr>
          <a:xfrm>
            <a:off x="11577918" y="716425"/>
            <a:ext cx="675125" cy="675125"/>
            <a:chOff x="0" y="0"/>
            <a:chExt cx="900166" cy="900166"/>
          </a:xfrm>
        </p:grpSpPr>
        <p:grpSp>
          <p:nvGrpSpPr>
            <p:cNvPr id="27" name="Group 27"/>
            <p:cNvGrpSpPr/>
            <p:nvPr/>
          </p:nvGrpSpPr>
          <p:grpSpPr>
            <a:xfrm>
              <a:off x="0" y="0"/>
              <a:ext cx="900166" cy="900166"/>
              <a:chOff x="0" y="0"/>
              <a:chExt cx="812800" cy="812800"/>
            </a:xfrm>
          </p:grpSpPr>
          <p:sp>
            <p:nvSpPr>
              <p:cNvPr id="28" name="Freeform 28"/>
              <p:cNvSpPr/>
              <p:nvPr/>
            </p:nvSpPr>
            <p:spPr>
              <a:xfrm>
                <a:off x="1813" y="0"/>
                <a:ext cx="809173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09173" h="812800">
                    <a:moveTo>
                      <a:pt x="404587" y="0"/>
                    </a:moveTo>
                    <a:cubicBezTo>
                      <a:pt x="628326" y="1001"/>
                      <a:pt x="809174" y="182659"/>
                      <a:pt x="809174" y="406400"/>
                    </a:cubicBezTo>
                    <a:cubicBezTo>
                      <a:pt x="809174" y="630141"/>
                      <a:pt x="628326" y="811799"/>
                      <a:pt x="404587" y="812800"/>
                    </a:cubicBezTo>
                    <a:cubicBezTo>
                      <a:pt x="180848" y="811799"/>
                      <a:pt x="0" y="630141"/>
                      <a:pt x="0" y="406400"/>
                    </a:cubicBezTo>
                    <a:cubicBezTo>
                      <a:pt x="0" y="182659"/>
                      <a:pt x="180848" y="1001"/>
                      <a:pt x="404587" y="0"/>
                    </a:cubicBezTo>
                    <a:close/>
                  </a:path>
                </a:pathLst>
              </a:custGeom>
              <a:solidFill>
                <a:srgbClr val="CFC9BD"/>
              </a:solidFill>
            </p:spPr>
          </p:sp>
          <p:sp>
            <p:nvSpPr>
              <p:cNvPr id="29" name="TextBox 29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50800" tIns="50800" rIns="50800" bIns="50800" rtlCol="0" anchor="ctr"/>
              <a:lstStyle/>
              <a:p>
                <a:pPr algn="ctr">
                  <a:lnSpc>
                    <a:spcPts val="2947"/>
                  </a:lnSpc>
                </a:pPr>
                <a:endParaRPr dirty="0"/>
              </a:p>
            </p:txBody>
          </p:sp>
        </p:grpSp>
        <p:sp>
          <p:nvSpPr>
            <p:cNvPr id="30" name="TextBox 30"/>
            <p:cNvSpPr txBox="1"/>
            <p:nvPr/>
          </p:nvSpPr>
          <p:spPr>
            <a:xfrm>
              <a:off x="69299" y="196083"/>
              <a:ext cx="736168" cy="508000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marL="0" lvl="0" indent="0" algn="ctr">
                <a:lnSpc>
                  <a:spcPts val="3000"/>
                </a:lnSpc>
                <a:spcBef>
                  <a:spcPct val="0"/>
                </a:spcBef>
              </a:pPr>
              <a:r>
                <a:rPr lang="en-US" sz="2500" b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01</a:t>
              </a:r>
            </a:p>
          </p:txBody>
        </p:sp>
      </p:grpSp>
      <p:sp>
        <p:nvSpPr>
          <p:cNvPr id="31" name="TextBox 31"/>
          <p:cNvSpPr txBox="1"/>
          <p:nvPr/>
        </p:nvSpPr>
        <p:spPr>
          <a:xfrm rot="-5400000">
            <a:off x="9601521" y="682775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32"/>
          <p:cNvSpPr txBox="1"/>
          <p:nvPr/>
        </p:nvSpPr>
        <p:spPr>
          <a:xfrm rot="-5400000">
            <a:off x="9601520" y="4757738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TextBox 33"/>
          <p:cNvSpPr txBox="1"/>
          <p:nvPr/>
        </p:nvSpPr>
        <p:spPr>
          <a:xfrm rot="-5400000">
            <a:off x="9601520" y="8814080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4" name="TextBox 34"/>
          <p:cNvSpPr txBox="1"/>
          <p:nvPr/>
        </p:nvSpPr>
        <p:spPr>
          <a:xfrm rot="5400000">
            <a:off x="11712167" y="2724032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" name="TextBox 35"/>
          <p:cNvSpPr txBox="1"/>
          <p:nvPr/>
        </p:nvSpPr>
        <p:spPr>
          <a:xfrm rot="5400000">
            <a:off x="11712168" y="6802494"/>
            <a:ext cx="2520022" cy="7715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000"/>
              </a:lnSpc>
              <a:spcBef>
                <a:spcPct val="0"/>
              </a:spcBef>
            </a:pPr>
            <a:r>
              <a:rPr lang="en-US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5000" dirty="0" smtClean="0">
                <a:solidFill>
                  <a:schemeClr val="bg1">
                    <a:lumMod val="6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</a:t>
            </a:r>
            <a:endParaRPr lang="en-US" sz="5000" dirty="0">
              <a:solidFill>
                <a:schemeClr val="bg1">
                  <a:lumMod val="6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1" name="AutoShape 19"/>
          <p:cNvSpPr/>
          <p:nvPr/>
        </p:nvSpPr>
        <p:spPr>
          <a:xfrm>
            <a:off x="9601783" y="1977317"/>
            <a:ext cx="4159808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2" name="AutoShape 19"/>
          <p:cNvSpPr/>
          <p:nvPr/>
        </p:nvSpPr>
        <p:spPr>
          <a:xfrm>
            <a:off x="9601783" y="3959423"/>
            <a:ext cx="4159808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3" name="AutoShape 19"/>
          <p:cNvSpPr/>
          <p:nvPr/>
        </p:nvSpPr>
        <p:spPr>
          <a:xfrm>
            <a:off x="9601782" y="6057900"/>
            <a:ext cx="4159809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4" name="AutoShape 19"/>
          <p:cNvSpPr/>
          <p:nvPr/>
        </p:nvSpPr>
        <p:spPr>
          <a:xfrm>
            <a:off x="9601783" y="8115300"/>
            <a:ext cx="4159809" cy="0"/>
          </a:xfrm>
          <a:prstGeom prst="line">
            <a:avLst/>
          </a:prstGeom>
          <a:ln w="38100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55" name="TextBox 25"/>
          <p:cNvSpPr txBox="1"/>
          <p:nvPr/>
        </p:nvSpPr>
        <p:spPr>
          <a:xfrm>
            <a:off x="656856" y="3551191"/>
            <a:ext cx="5515344" cy="341119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8515"/>
              </a:lnSpc>
              <a:spcBef>
                <a:spcPct val="0"/>
              </a:spcBef>
            </a:pPr>
            <a:r>
              <a:rPr lang="ru-RU" sz="5400" b="1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БЮДЖЕТА</a:t>
            </a:r>
          </a:p>
          <a:p>
            <a:pPr marL="0" lvl="0" indent="0" algn="l">
              <a:spcBef>
                <a:spcPct val="0"/>
              </a:spcBef>
            </a:pPr>
            <a:r>
              <a:rPr lang="ru-RU" sz="4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безвозмездные поступления</a:t>
            </a:r>
            <a:endParaRPr lang="en-US" sz="4000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9" name="Group 36"/>
          <p:cNvGrpSpPr/>
          <p:nvPr/>
        </p:nvGrpSpPr>
        <p:grpSpPr>
          <a:xfrm>
            <a:off x="12586414" y="330672"/>
            <a:ext cx="4889775" cy="1595152"/>
            <a:chOff x="0" y="0"/>
            <a:chExt cx="4703544" cy="2126869"/>
          </a:xfrm>
        </p:grpSpPr>
        <p:sp>
          <p:nvSpPr>
            <p:cNvPr id="70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</a:t>
              </a:r>
              <a:r>
                <a:rPr lang="ru-RU" sz="2400" b="1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1 982 925</a:t>
              </a: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1" name="TextBox 38"/>
            <p:cNvSpPr txBox="1"/>
            <p:nvPr/>
          </p:nvSpPr>
          <p:spPr>
            <a:xfrm>
              <a:off x="3" y="485395"/>
              <a:ext cx="4703541" cy="16414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Дотации         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10 245 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ru-RU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Субсидии         1 064 503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Субвенции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744 262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Иные                   164 345</a:t>
              </a:r>
              <a:r>
                <a:rPr lang="ru-RU" sz="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2" name="Group 36"/>
          <p:cNvGrpSpPr/>
          <p:nvPr/>
        </p:nvGrpSpPr>
        <p:grpSpPr>
          <a:xfrm>
            <a:off x="6596363" y="2129084"/>
            <a:ext cx="4889773" cy="1754405"/>
            <a:chOff x="0" y="0"/>
            <a:chExt cx="4703542" cy="2339206"/>
          </a:xfrm>
        </p:grpSpPr>
        <p:sp>
          <p:nvSpPr>
            <p:cNvPr id="73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3 079 203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4" name="TextBox 38"/>
            <p:cNvSpPr txBox="1"/>
            <p:nvPr/>
          </p:nvSpPr>
          <p:spPr>
            <a:xfrm>
              <a:off x="1" y="697732"/>
              <a:ext cx="4703541" cy="1641474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Дотации                75 392 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ru-RU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Субсидии         1 672 092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Субвенции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1 155 798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Иные                </a:t>
              </a:r>
              <a:r>
                <a:rPr lang="ru-RU" sz="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175 920 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5" name="Group 36"/>
          <p:cNvGrpSpPr/>
          <p:nvPr/>
        </p:nvGrpSpPr>
        <p:grpSpPr>
          <a:xfrm>
            <a:off x="12586413" y="4369806"/>
            <a:ext cx="4889773" cy="1446629"/>
            <a:chOff x="0" y="0"/>
            <a:chExt cx="4703542" cy="1928838"/>
          </a:xfrm>
        </p:grpSpPr>
        <p:sp>
          <p:nvSpPr>
            <p:cNvPr id="76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2 535 647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77" name="TextBox 38"/>
            <p:cNvSpPr txBox="1"/>
            <p:nvPr/>
          </p:nvSpPr>
          <p:spPr>
            <a:xfrm>
              <a:off x="1" y="697732"/>
              <a:ext cx="4703541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Субсидии         1 224 200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Субвенции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1 170 857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Иные                   140 589 </a:t>
              </a:r>
              <a:r>
                <a:rPr lang="ru-RU" sz="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78" name="Group 36"/>
          <p:cNvGrpSpPr/>
          <p:nvPr/>
        </p:nvGrpSpPr>
        <p:grpSpPr>
          <a:xfrm>
            <a:off x="6596362" y="6274441"/>
            <a:ext cx="4889773" cy="1446629"/>
            <a:chOff x="0" y="0"/>
            <a:chExt cx="4703542" cy="1928838"/>
          </a:xfrm>
        </p:grpSpPr>
        <p:sp>
          <p:nvSpPr>
            <p:cNvPr id="79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</a:t>
              </a: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ЕГО             1 445 700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0" name="TextBox 38"/>
            <p:cNvSpPr txBox="1"/>
            <p:nvPr/>
          </p:nvSpPr>
          <p:spPr>
            <a:xfrm>
              <a:off x="1" y="697732"/>
              <a:ext cx="4703541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бсидии            114 956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бвенции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1 190 154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8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ые                </a:t>
              </a:r>
              <a:r>
                <a:rPr lang="ru-RU" sz="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140 589 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81" name="Group 36"/>
          <p:cNvGrpSpPr/>
          <p:nvPr/>
        </p:nvGrpSpPr>
        <p:grpSpPr>
          <a:xfrm>
            <a:off x="12586416" y="8319197"/>
            <a:ext cx="4889773" cy="1446629"/>
            <a:chOff x="0" y="0"/>
            <a:chExt cx="4703542" cy="1928838"/>
          </a:xfrm>
        </p:grpSpPr>
        <p:sp>
          <p:nvSpPr>
            <p:cNvPr id="82" name="TextBox 37"/>
            <p:cNvSpPr txBox="1"/>
            <p:nvPr/>
          </p:nvSpPr>
          <p:spPr>
            <a:xfrm>
              <a:off x="0" y="0"/>
              <a:ext cx="4703542" cy="51296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3000"/>
                </a:lnSpc>
                <a:spcBef>
                  <a:spcPct val="0"/>
                </a:spcBef>
              </a:pPr>
              <a:r>
                <a:rPr lang="ru-RU" sz="2400" b="1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ВСЕГО             1 513 481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3" name="TextBox 38"/>
            <p:cNvSpPr txBox="1"/>
            <p:nvPr/>
          </p:nvSpPr>
          <p:spPr>
            <a:xfrm>
              <a:off x="1" y="697732"/>
              <a:ext cx="4703541" cy="123110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Субсидии            133 158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  <a:p>
              <a:pPr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Субвенции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1 239 733</a:t>
              </a:r>
              <a:r>
                <a:rPr lang="ru-RU" sz="2400" u="none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</a:p>
            <a:p>
              <a:pPr lvl="0">
                <a:lnSpc>
                  <a:spcPts val="2400"/>
                </a:lnSpc>
                <a:spcBef>
                  <a:spcPct val="0"/>
                </a:spcBef>
              </a:pP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Иные                   140 589 </a:t>
              </a:r>
              <a:r>
                <a:rPr lang="ru-RU" sz="8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тыс</a:t>
              </a:r>
              <a:r>
                <a:rPr lang="ru-RU" sz="2400" dirty="0">
                  <a:solidFill>
                    <a:srgbClr val="0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.</a:t>
              </a:r>
              <a:r>
                <a:rPr lang="ru-RU" sz="2400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ru-RU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₽</a:t>
              </a:r>
              <a:endParaRPr lang="en-US" sz="2400" u="none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3824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7"/>
          <p:cNvSpPr txBox="1"/>
          <p:nvPr/>
        </p:nvSpPr>
        <p:spPr>
          <a:xfrm>
            <a:off x="914400" y="1271587"/>
            <a:ext cx="14288791" cy="10900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>
              <a:lnSpc>
                <a:spcPts val="8515"/>
              </a:lnSpc>
            </a:pPr>
            <a:r>
              <a:rPr lang="ru-RU" sz="5400" b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ДОХОДЫ   БЮДЖЕТА  </a:t>
            </a:r>
            <a:r>
              <a:rPr lang="ru-RU" sz="28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(млн.руб)</a:t>
            </a:r>
            <a:endParaRPr lang="en-US" sz="28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898227196"/>
              </p:ext>
            </p:extLst>
          </p:nvPr>
        </p:nvGraphicFramePr>
        <p:xfrm>
          <a:off x="914400" y="2644937"/>
          <a:ext cx="15468600" cy="6689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05205" y="3173273"/>
            <a:ext cx="43159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Безвозмездные поступления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387512" y="6366561"/>
            <a:ext cx="366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Налоговые поступления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0363200" y="7637143"/>
            <a:ext cx="40096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Неналоговые поступления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5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6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348801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BE8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965200" y="1270962"/>
            <a:ext cx="9220200" cy="84638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6550"/>
              </a:lnSpc>
              <a:spcBef>
                <a:spcPct val="0"/>
              </a:spcBef>
            </a:pPr>
            <a:r>
              <a:rPr lang="ru-RU" sz="5400" b="1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   БЮДЖЕТА</a:t>
            </a:r>
            <a:endParaRPr lang="en-US" sz="5400" b="1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6" name="Диаграмма 25"/>
          <p:cNvGraphicFramePr/>
          <p:nvPr>
            <p:extLst>
              <p:ext uri="{D42A27DB-BD31-4B8C-83A1-F6EECF244321}">
                <p14:modId xmlns:p14="http://schemas.microsoft.com/office/powerpoint/2010/main" val="1473380505"/>
              </p:ext>
            </p:extLst>
          </p:nvPr>
        </p:nvGraphicFramePr>
        <p:xfrm>
          <a:off x="5105400" y="2476500"/>
          <a:ext cx="10896600" cy="655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" name="TextBox 2"/>
          <p:cNvSpPr txBox="1"/>
          <p:nvPr/>
        </p:nvSpPr>
        <p:spPr>
          <a:xfrm>
            <a:off x="12306300" y="1748016"/>
            <a:ext cx="3581400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/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Условно-утвержденные расходы</a:t>
            </a:r>
            <a:endParaRPr lang="en-US" sz="2400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"/>
          <p:cNvSpPr txBox="1"/>
          <p:nvPr/>
        </p:nvSpPr>
        <p:spPr>
          <a:xfrm>
            <a:off x="1447800" y="3314700"/>
            <a:ext cx="3581400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/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Непрограммные расходы</a:t>
            </a:r>
            <a:endParaRPr lang="en-US" sz="2400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"/>
          <p:cNvSpPr txBox="1"/>
          <p:nvPr/>
        </p:nvSpPr>
        <p:spPr>
          <a:xfrm>
            <a:off x="1447800" y="5304732"/>
            <a:ext cx="3581400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/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Программные</a:t>
            </a:r>
          </a:p>
          <a:p>
            <a:pPr marL="0" lvl="0" indent="0"/>
            <a:r>
              <a:rPr lang="ru-RU" sz="2400" u="none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расходы</a:t>
            </a:r>
            <a:endParaRPr lang="en-US" sz="2400" u="none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AutoShape 18"/>
          <p:cNvSpPr/>
          <p:nvPr/>
        </p:nvSpPr>
        <p:spPr>
          <a:xfrm rot="-5400000">
            <a:off x="12030075" y="5129213"/>
            <a:ext cx="10287000" cy="0"/>
          </a:xfrm>
          <a:prstGeom prst="line">
            <a:avLst/>
          </a:prstGeom>
          <a:ln w="28575" cap="flat">
            <a:solidFill>
              <a:srgbClr val="CFC9BD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TextBox 6"/>
          <p:cNvSpPr txBox="1"/>
          <p:nvPr/>
        </p:nvSpPr>
        <p:spPr>
          <a:xfrm>
            <a:off x="16911934" y="602263"/>
            <a:ext cx="923330" cy="4265295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fin340@nadezhdinsky</a:t>
            </a:r>
            <a:r>
              <a:rPr lang="ru-RU" sz="3200" dirty="0">
                <a:latin typeface="Bahnschrift Light Condensed" panose="020B0502040204020203" pitchFamily="34" charset="0"/>
                <a:cs typeface="Times New Roman" pitchFamily="18" charset="0"/>
              </a:rPr>
              <a:t>.</a:t>
            </a:r>
            <a:r>
              <a:rPr lang="en-US" sz="3200" dirty="0">
                <a:latin typeface="Bahnschrift Light Condensed" panose="020B0502040204020203" pitchFamily="34" charset="0"/>
                <a:cs typeface="Times New Roman" pitchFamily="18" charset="0"/>
              </a:rPr>
              <a:t>ru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>
              <a:lnSpc>
                <a:spcPts val="2399"/>
              </a:lnSpc>
              <a:spcBef>
                <a:spcPct val="0"/>
              </a:spcBef>
            </a:pPr>
            <a:r>
              <a:rPr lang="en-US" sz="3200" dirty="0" smtClean="0">
                <a:latin typeface="Bahnschrift Light Condensed" panose="020B0502040204020203" pitchFamily="34" charset="0"/>
                <a:cs typeface="Times New Roman" pitchFamily="18" charset="0"/>
              </a:rPr>
              <a:t> </a:t>
            </a:r>
            <a:endParaRPr lang="ru-RU" sz="3200" dirty="0">
              <a:latin typeface="Bahnschrift Light Condensed" panose="020B0502040204020203" pitchFamily="34" charset="0"/>
              <a:cs typeface="Times New Roman" pitchFamily="18" charset="0"/>
            </a:endParaRPr>
          </a:p>
          <a:p>
            <a:pPr marL="0" lvl="0" indent="0">
              <a:lnSpc>
                <a:spcPts val="2399"/>
              </a:lnSpc>
              <a:spcBef>
                <a:spcPct val="0"/>
              </a:spcBef>
            </a:pPr>
            <a:endParaRPr lang="en-US" sz="3200" u="none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sp>
        <p:nvSpPr>
          <p:cNvPr id="13" name="TextBox 5"/>
          <p:cNvSpPr txBox="1"/>
          <p:nvPr/>
        </p:nvSpPr>
        <p:spPr>
          <a:xfrm>
            <a:off x="17527487" y="6597394"/>
            <a:ext cx="307777" cy="3341287"/>
          </a:xfrm>
          <a:prstGeom prst="rect">
            <a:avLst/>
          </a:prstGeom>
        </p:spPr>
        <p:txBody>
          <a:bodyPr vert="vert" wrap="square" lIns="0" tIns="0" rIns="0" bIns="0" rtlCol="0" anchor="t">
            <a:spAutoFit/>
          </a:bodyPr>
          <a:lstStyle/>
          <a:p>
            <a:pPr algn="r">
              <a:lnSpc>
                <a:spcPts val="2399"/>
              </a:lnSpc>
            </a:pPr>
            <a:r>
              <a:rPr lang="ru-RU" sz="3200" spc="135" dirty="0" smtClean="0">
                <a:solidFill>
                  <a:srgbClr val="000000"/>
                </a:solidFill>
                <a:latin typeface="Bahnschrift Light Condensed" panose="020B0502040204020203" pitchFamily="34" charset="0"/>
              </a:rPr>
              <a:t>7 декабря 2023 года</a:t>
            </a:r>
            <a:endParaRPr lang="en-US" sz="3200" spc="135" dirty="0">
              <a:solidFill>
                <a:srgbClr val="000000"/>
              </a:solidFill>
              <a:latin typeface="Bahnschrift Light Condensed" panose="020B0502040204020203" pitchFamily="34" charset="0"/>
            </a:endParaRPr>
          </a:p>
        </p:txBody>
      </p:sp>
      <p:cxnSp>
        <p:nvCxnSpPr>
          <p:cNvPr id="3" name="Прямая со стрелкой 2"/>
          <p:cNvCxnSpPr/>
          <p:nvPr/>
        </p:nvCxnSpPr>
        <p:spPr>
          <a:xfrm>
            <a:off x="3238500" y="4053364"/>
            <a:ext cx="2336800" cy="0"/>
          </a:xfrm>
          <a:prstGeom prst="straightConnector1">
            <a:avLst/>
          </a:prstGeom>
          <a:ln w="38100">
            <a:solidFill>
              <a:srgbClr val="9966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3238500" y="6134100"/>
            <a:ext cx="2336800" cy="0"/>
          </a:xfrm>
          <a:prstGeom prst="straightConnector1">
            <a:avLst/>
          </a:prstGeom>
          <a:ln w="38100">
            <a:solidFill>
              <a:srgbClr val="9966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14097000" y="2734910"/>
            <a:ext cx="609600" cy="474346"/>
          </a:xfrm>
          <a:prstGeom prst="straightConnector1">
            <a:avLst/>
          </a:prstGeom>
          <a:ln w="38100">
            <a:solidFill>
              <a:srgbClr val="9966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12960724" y="2727403"/>
            <a:ext cx="838200" cy="481853"/>
          </a:xfrm>
          <a:prstGeom prst="straightConnector1">
            <a:avLst/>
          </a:prstGeom>
          <a:ln w="38100">
            <a:solidFill>
              <a:srgbClr val="996633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3170</TotalTime>
  <Words>1926</Words>
  <Application>Microsoft Office PowerPoint</Application>
  <PresentationFormat>Произвольный</PresentationFormat>
  <Paragraphs>499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41" baseType="lpstr">
      <vt:lpstr>Arial</vt:lpstr>
      <vt:lpstr>TT Bells</vt:lpstr>
      <vt:lpstr>Bahnschrift Light Condensed</vt:lpstr>
      <vt:lpstr>Batang</vt:lpstr>
      <vt:lpstr>Calibri</vt:lpstr>
      <vt:lpstr>Gulim</vt:lpstr>
      <vt:lpstr>Arial Black</vt:lpstr>
      <vt:lpstr>Alegreya Sans Regular Bold</vt:lpstr>
      <vt:lpstr>Wingdings</vt:lpstr>
      <vt:lpstr>Arial Narrow</vt:lpstr>
      <vt:lpstr>Times New Roman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Copia de Beige and Black Simple &amp; Modern Project Timeline Presentation</dc:title>
  <dc:creator>Ирина Брагина</dc:creator>
  <cp:lastModifiedBy>Ирина Владимировна</cp:lastModifiedBy>
  <cp:revision>142</cp:revision>
  <dcterms:created xsi:type="dcterms:W3CDTF">2006-08-16T00:00:00Z</dcterms:created>
  <dcterms:modified xsi:type="dcterms:W3CDTF">2023-12-05T07:00:54Z</dcterms:modified>
  <dc:identifier>DAFQ5ML16xY</dc:identifier>
</cp:coreProperties>
</file>