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8" r:id="rId4"/>
  </p:sldMasterIdLst>
  <p:notesMasterIdLst>
    <p:notesMasterId r:id="rId20"/>
  </p:notesMasterIdLst>
  <p:sldIdLst>
    <p:sldId id="256" r:id="rId5"/>
    <p:sldId id="257" r:id="rId6"/>
    <p:sldId id="258" r:id="rId7"/>
    <p:sldId id="272" r:id="rId8"/>
    <p:sldId id="277" r:id="rId9"/>
    <p:sldId id="259" r:id="rId10"/>
    <p:sldId id="260" r:id="rId11"/>
    <p:sldId id="275" r:id="rId12"/>
    <p:sldId id="279" r:id="rId13"/>
    <p:sldId id="280" r:id="rId14"/>
    <p:sldId id="281" r:id="rId15"/>
    <p:sldId id="282" r:id="rId16"/>
    <p:sldId id="283" r:id="rId17"/>
    <p:sldId id="284" r:id="rId18"/>
    <p:sldId id="271" r:id="rId19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1350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60A12D-588F-452D-B619-C34B808D680B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A0FFE0-4C0B-432D-A628-0093185A7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04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222250" y="809625"/>
            <a:ext cx="7192963" cy="4046538"/>
          </a:xfrm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497" tIns="40248" rIns="80497" bIns="40248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6109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415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95285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2401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73761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045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90850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86257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30718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97225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57099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58971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946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2CEC890-E1AB-4CAF-BAC0-9F7BDF1917F8}" type="datetimeFigureOut">
              <a:rPr lang="ru-RU" smtClean="0">
                <a:solidFill>
                  <a:prstClr val="black"/>
                </a:solidFill>
              </a:rPr>
              <a:pPr/>
              <a:t>21.01.2025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6104229-A1F5-47FA-87C1-317844F11A34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565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2182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378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36467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2611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25486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35524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21306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09631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1059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99332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17820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4861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2CEC890-E1AB-4CAF-BAC0-9F7BDF1917F8}" type="datetimeFigureOut">
              <a:rPr lang="ru-RU" smtClean="0">
                <a:solidFill>
                  <a:prstClr val="black"/>
                </a:solidFill>
              </a:rPr>
              <a:pPr/>
              <a:t>21.01.2025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6104229-A1F5-47FA-87C1-317844F11A34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555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/>
          <p:cNvPicPr/>
          <p:nvPr/>
        </p:nvPicPr>
        <p:blipFill>
          <a:blip r:embed="rId14"/>
          <a:srcRect l="33789"/>
          <a:stretch/>
        </p:blipFill>
        <p:spPr>
          <a:xfrm>
            <a:off x="2160" y="0"/>
            <a:ext cx="8071920" cy="6857280"/>
          </a:xfrm>
          <a:prstGeom prst="rect">
            <a:avLst/>
          </a:prstGeom>
          <a:ln>
            <a:noFill/>
          </a:ln>
        </p:spPr>
      </p:pic>
      <p:pic>
        <p:nvPicPr>
          <p:cNvPr id="8" name="Рисунок 8"/>
          <p:cNvPicPr/>
          <p:nvPr/>
        </p:nvPicPr>
        <p:blipFill>
          <a:blip r:embed="rId14"/>
          <a:srcRect l="87633"/>
          <a:stretch/>
        </p:blipFill>
        <p:spPr>
          <a:xfrm flipH="1">
            <a:off x="8075880" y="0"/>
            <a:ext cx="1506960" cy="6857280"/>
          </a:xfrm>
          <a:prstGeom prst="rect">
            <a:avLst/>
          </a:prstGeom>
          <a:ln>
            <a:noFill/>
          </a:ln>
        </p:spPr>
      </p:pic>
      <p:pic>
        <p:nvPicPr>
          <p:cNvPr id="2" name="Рисунок 9"/>
          <p:cNvPicPr/>
          <p:nvPr/>
        </p:nvPicPr>
        <p:blipFill>
          <a:blip r:embed="rId14"/>
          <a:srcRect l="87633"/>
          <a:stretch/>
        </p:blipFill>
        <p:spPr>
          <a:xfrm>
            <a:off x="9582840" y="0"/>
            <a:ext cx="1506960" cy="685728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10"/>
          <p:cNvPicPr/>
          <p:nvPr/>
        </p:nvPicPr>
        <p:blipFill>
          <a:blip r:embed="rId14"/>
          <a:srcRect l="87633"/>
          <a:stretch/>
        </p:blipFill>
        <p:spPr>
          <a:xfrm flipH="1">
            <a:off x="11091240" y="0"/>
            <a:ext cx="1098360" cy="685728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7"/>
          <p:cNvPicPr/>
          <p:nvPr/>
        </p:nvPicPr>
        <p:blipFill>
          <a:blip r:embed="rId14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ln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454680"/>
            <a:ext cx="105148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7"/>
          <p:cNvPicPr/>
          <p:nvPr/>
        </p:nvPicPr>
        <p:blipFill>
          <a:blip r:embed="rId14"/>
          <a:srcRect l="33789"/>
          <a:stretch/>
        </p:blipFill>
        <p:spPr>
          <a:xfrm>
            <a:off x="2160" y="0"/>
            <a:ext cx="8071920" cy="6857280"/>
          </a:xfrm>
          <a:prstGeom prst="rect">
            <a:avLst/>
          </a:prstGeom>
          <a:ln>
            <a:noFill/>
          </a:ln>
        </p:spPr>
      </p:pic>
      <p:pic>
        <p:nvPicPr>
          <p:cNvPr id="44" name="Рисунок 8"/>
          <p:cNvPicPr/>
          <p:nvPr/>
        </p:nvPicPr>
        <p:blipFill>
          <a:blip r:embed="rId14"/>
          <a:srcRect l="87633"/>
          <a:stretch/>
        </p:blipFill>
        <p:spPr>
          <a:xfrm flipH="1">
            <a:off x="8075880" y="0"/>
            <a:ext cx="1506960" cy="6857280"/>
          </a:xfrm>
          <a:prstGeom prst="rect">
            <a:avLst/>
          </a:prstGeom>
          <a:ln>
            <a:noFill/>
          </a:ln>
        </p:spPr>
      </p:pic>
      <p:pic>
        <p:nvPicPr>
          <p:cNvPr id="45" name="Рисунок 9"/>
          <p:cNvPicPr/>
          <p:nvPr/>
        </p:nvPicPr>
        <p:blipFill>
          <a:blip r:embed="rId14"/>
          <a:srcRect l="87633"/>
          <a:stretch/>
        </p:blipFill>
        <p:spPr>
          <a:xfrm>
            <a:off x="9582840" y="0"/>
            <a:ext cx="1506960" cy="6857280"/>
          </a:xfrm>
          <a:prstGeom prst="rect">
            <a:avLst/>
          </a:prstGeom>
          <a:ln>
            <a:noFill/>
          </a:ln>
        </p:spPr>
      </p:pic>
      <p:pic>
        <p:nvPicPr>
          <p:cNvPr id="46" name="Рисунок 10"/>
          <p:cNvPicPr/>
          <p:nvPr/>
        </p:nvPicPr>
        <p:blipFill>
          <a:blip r:embed="rId14"/>
          <a:srcRect l="87633"/>
          <a:stretch/>
        </p:blipFill>
        <p:spPr>
          <a:xfrm flipH="1">
            <a:off x="11091240" y="0"/>
            <a:ext cx="1098360" cy="6857280"/>
          </a:xfrm>
          <a:prstGeom prst="rect">
            <a:avLst/>
          </a:prstGeom>
          <a:ln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7"/>
          <p:cNvPicPr/>
          <p:nvPr/>
        </p:nvPicPr>
        <p:blipFill>
          <a:blip r:embed="rId15"/>
          <a:srcRect l="33789"/>
          <a:stretch/>
        </p:blipFill>
        <p:spPr>
          <a:xfrm>
            <a:off x="2160" y="0"/>
            <a:ext cx="8071920" cy="6857280"/>
          </a:xfrm>
          <a:prstGeom prst="rect">
            <a:avLst/>
          </a:prstGeom>
          <a:ln>
            <a:noFill/>
          </a:ln>
        </p:spPr>
      </p:pic>
      <p:pic>
        <p:nvPicPr>
          <p:cNvPr id="44" name="Рисунок 8"/>
          <p:cNvPicPr/>
          <p:nvPr/>
        </p:nvPicPr>
        <p:blipFill>
          <a:blip r:embed="rId15"/>
          <a:srcRect l="87633"/>
          <a:stretch/>
        </p:blipFill>
        <p:spPr>
          <a:xfrm flipH="1">
            <a:off x="8075880" y="0"/>
            <a:ext cx="1506960" cy="6857280"/>
          </a:xfrm>
          <a:prstGeom prst="rect">
            <a:avLst/>
          </a:prstGeom>
          <a:ln>
            <a:noFill/>
          </a:ln>
        </p:spPr>
      </p:pic>
      <p:pic>
        <p:nvPicPr>
          <p:cNvPr id="45" name="Рисунок 9"/>
          <p:cNvPicPr/>
          <p:nvPr/>
        </p:nvPicPr>
        <p:blipFill>
          <a:blip r:embed="rId15"/>
          <a:srcRect l="87633"/>
          <a:stretch/>
        </p:blipFill>
        <p:spPr>
          <a:xfrm>
            <a:off x="9582840" y="0"/>
            <a:ext cx="1506960" cy="6857280"/>
          </a:xfrm>
          <a:prstGeom prst="rect">
            <a:avLst/>
          </a:prstGeom>
          <a:ln>
            <a:noFill/>
          </a:ln>
        </p:spPr>
      </p:pic>
      <p:pic>
        <p:nvPicPr>
          <p:cNvPr id="46" name="Рисунок 10"/>
          <p:cNvPicPr/>
          <p:nvPr/>
        </p:nvPicPr>
        <p:blipFill>
          <a:blip r:embed="rId15"/>
          <a:srcRect l="87633"/>
          <a:stretch/>
        </p:blipFill>
        <p:spPr>
          <a:xfrm flipH="1">
            <a:off x="11091240" y="0"/>
            <a:ext cx="1098360" cy="6857280"/>
          </a:xfrm>
          <a:prstGeom prst="rect">
            <a:avLst/>
          </a:prstGeom>
          <a:ln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  <p:extLst>
      <p:ext uri="{BB962C8B-B14F-4D97-AF65-F5344CB8AC3E}">
        <p14:creationId xmlns:p14="http://schemas.microsoft.com/office/powerpoint/2010/main" val="235258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7"/>
          <p:cNvPicPr/>
          <p:nvPr/>
        </p:nvPicPr>
        <p:blipFill>
          <a:blip r:embed="rId15"/>
          <a:srcRect l="33789"/>
          <a:stretch/>
        </p:blipFill>
        <p:spPr>
          <a:xfrm>
            <a:off x="2160" y="0"/>
            <a:ext cx="8071920" cy="6857280"/>
          </a:xfrm>
          <a:prstGeom prst="rect">
            <a:avLst/>
          </a:prstGeom>
          <a:ln>
            <a:noFill/>
          </a:ln>
        </p:spPr>
      </p:pic>
      <p:pic>
        <p:nvPicPr>
          <p:cNvPr id="44" name="Рисунок 8"/>
          <p:cNvPicPr/>
          <p:nvPr/>
        </p:nvPicPr>
        <p:blipFill>
          <a:blip r:embed="rId15"/>
          <a:srcRect l="87633"/>
          <a:stretch/>
        </p:blipFill>
        <p:spPr>
          <a:xfrm flipH="1">
            <a:off x="8075880" y="0"/>
            <a:ext cx="1506960" cy="6857280"/>
          </a:xfrm>
          <a:prstGeom prst="rect">
            <a:avLst/>
          </a:prstGeom>
          <a:ln>
            <a:noFill/>
          </a:ln>
        </p:spPr>
      </p:pic>
      <p:pic>
        <p:nvPicPr>
          <p:cNvPr id="45" name="Рисунок 9"/>
          <p:cNvPicPr/>
          <p:nvPr/>
        </p:nvPicPr>
        <p:blipFill>
          <a:blip r:embed="rId15"/>
          <a:srcRect l="87633"/>
          <a:stretch/>
        </p:blipFill>
        <p:spPr>
          <a:xfrm>
            <a:off x="9582840" y="0"/>
            <a:ext cx="1506960" cy="6857280"/>
          </a:xfrm>
          <a:prstGeom prst="rect">
            <a:avLst/>
          </a:prstGeom>
          <a:ln>
            <a:noFill/>
          </a:ln>
        </p:spPr>
      </p:pic>
      <p:pic>
        <p:nvPicPr>
          <p:cNvPr id="46" name="Рисунок 10"/>
          <p:cNvPicPr/>
          <p:nvPr/>
        </p:nvPicPr>
        <p:blipFill>
          <a:blip r:embed="rId15"/>
          <a:srcRect l="87633"/>
          <a:stretch/>
        </p:blipFill>
        <p:spPr>
          <a:xfrm flipH="1">
            <a:off x="11091240" y="0"/>
            <a:ext cx="1098360" cy="6857280"/>
          </a:xfrm>
          <a:prstGeom prst="rect">
            <a:avLst/>
          </a:prstGeom>
          <a:ln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  <p:extLst>
      <p:ext uri="{BB962C8B-B14F-4D97-AF65-F5344CB8AC3E}">
        <p14:creationId xmlns:p14="http://schemas.microsoft.com/office/powerpoint/2010/main" val="244909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0.xml"/><Relationship Id="rId4" Type="http://schemas.openxmlformats.org/officeDocument/2006/relationships/hyperlink" Target="https://lk.sfr.gov.ru/mchd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ontur-extern.ru/info/46490-kak_otkryt_obosoblennoe_podrazdelenie_v_2023_godu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login.consultant.ru/link/?req=doc&amp;base=LAW&amp;n=436057" TargetMode="External"/><Relationship Id="rId3" Type="http://schemas.openxmlformats.org/officeDocument/2006/relationships/hyperlink" Target="https://login.consultant.ru/link/?req=doc&amp;base=LAW&amp;n=442385&amp;dst=100403" TargetMode="External"/><Relationship Id="rId7" Type="http://schemas.openxmlformats.org/officeDocument/2006/relationships/hyperlink" Target="https://login.consultant.ru/link/?req=doc&amp;base=LAW&amp;n=442385&amp;dst=202" TargetMode="External"/><Relationship Id="rId2" Type="http://schemas.openxmlformats.org/officeDocument/2006/relationships/hyperlink" Target="https://login.consultant.ru/link/?req=doc&amp;base=LAW&amp;n=434896&amp;dst=100069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login.consultant.ru/link/?req=doc&amp;base=LAW&amp;n=442385&amp;dst=100442" TargetMode="External"/><Relationship Id="rId5" Type="http://schemas.openxmlformats.org/officeDocument/2006/relationships/hyperlink" Target="https://login.consultant.ru/link/?req=doc&amp;base=LAW&amp;n=442385&amp;dst=110" TargetMode="External"/><Relationship Id="rId4" Type="http://schemas.openxmlformats.org/officeDocument/2006/relationships/hyperlink" Target="https://login.consultant.ru/link/?req=doc&amp;base=LAW&amp;n=442385&amp;dst=100431" TargetMode="External"/><Relationship Id="rId9" Type="http://schemas.openxmlformats.org/officeDocument/2006/relationships/hyperlink" Target="consultantplus://offline/ref=A98F87005FFE0AFB5040172E1462AC642336DD139182EF33B0BF99A98AA3E3B08BD585B1E31A79C7E1A5B42D585338B6F0E2AB32B323LFT2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112000" y="216000"/>
            <a:ext cx="6695640" cy="179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marL="10800">
              <a:lnSpc>
                <a:spcPts val="3696"/>
              </a:lnSpc>
              <a:spcBef>
                <a:spcPts val="488"/>
              </a:spcBef>
            </a:pPr>
            <a:r>
              <a:rPr lang="ru-RU" sz="4400" b="0" strike="noStrike" spc="-1">
                <a:solidFill>
                  <a:srgbClr val="000000"/>
                </a:solidFill>
                <a:latin typeface="Lab Grotesque K Bold"/>
              </a:rPr>
              <a:t>Изменения по заполнению формы </a:t>
            </a:r>
            <a:r>
              <a:t/>
            </a:r>
            <a:br/>
            <a:r>
              <a:rPr lang="ru-RU" sz="4400" b="0" strike="noStrike" spc="-1">
                <a:solidFill>
                  <a:srgbClr val="000000"/>
                </a:solidFill>
                <a:latin typeface="Lab Grotesque K Bold"/>
              </a:rPr>
              <a:t>ЕФС-1 с 2024 года</a:t>
            </a:r>
            <a:endParaRPr lang="ru-RU" sz="44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5089320" y="4204800"/>
            <a:ext cx="6363000" cy="165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90000"/>
              </a:lnSpc>
              <a:spcBef>
                <a:spcPts val="1001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Заместитель начальника управления персонифицированного учета и администрирования страховых взносов</a:t>
            </a:r>
            <a:endParaRPr lang="ru-RU" sz="2400" b="0" strike="noStrike" spc="-1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Деркач Дмитрий Викторович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452" y="285298"/>
            <a:ext cx="10753195" cy="722230"/>
          </a:xfrm>
        </p:spPr>
        <p:txBody>
          <a:bodyPr>
            <a:noAutofit/>
          </a:bodyPr>
          <a:lstStyle/>
          <a:p>
            <a:pPr algn="ctr" defTabSz="533400">
              <a:lnSpc>
                <a:spcPct val="90000"/>
              </a:lnSpc>
              <a:spcAft>
                <a:spcPct val="3500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Новый регистрационный номер в СФР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559497" y="2132856"/>
            <a:ext cx="9361040" cy="22438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188203" y="3026173"/>
            <a:ext cx="6241875" cy="4571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>
                <a:solidFill>
                  <a:srgbClr val="ED7D31">
                    <a:lumMod val="75000"/>
                  </a:srgbClr>
                </a:solidFill>
              </a:rPr>
              <a:t>Регистрация страхователя </a:t>
            </a:r>
            <a:r>
              <a:rPr lang="ru-RU" sz="2400" b="1" dirty="0" smtClean="0">
                <a:solidFill>
                  <a:srgbClr val="ED7D31">
                    <a:lumMod val="75000"/>
                  </a:srgbClr>
                </a:solidFill>
              </a:rPr>
              <a:t>в Фонде</a:t>
            </a:r>
            <a:endParaRPr lang="ru-RU" sz="2400" b="1" dirty="0">
              <a:solidFill>
                <a:srgbClr val="ED7D31">
                  <a:lumMod val="75000"/>
                </a:srgb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35560" y="3693085"/>
            <a:ext cx="3484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spc="-19" dirty="0">
                <a:solidFill>
                  <a:srgbClr val="4472C4">
                    <a:lumMod val="50000"/>
                  </a:srgbClr>
                </a:solidFill>
                <a:cs typeface="Montserrat"/>
              </a:rPr>
              <a:t>регистрационный номер </a:t>
            </a:r>
            <a:r>
              <a:rPr lang="ru-RU" b="1" cap="all" spc="-19" dirty="0" smtClean="0">
                <a:solidFill>
                  <a:srgbClr val="4472C4">
                    <a:lumMod val="50000"/>
                  </a:srgbClr>
                </a:solidFill>
                <a:cs typeface="Montserrat"/>
              </a:rPr>
              <a:t> </a:t>
            </a:r>
            <a:r>
              <a:rPr lang="ru-RU" b="1" cap="all" spc="-19" dirty="0" smtClean="0">
                <a:solidFill>
                  <a:srgbClr val="4F81BD">
                    <a:lumMod val="50000"/>
                  </a:srgbClr>
                </a:solidFill>
                <a:cs typeface="Montserrat"/>
              </a:rPr>
              <a:t>СФР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4" name="Pentagon 22"/>
          <p:cNvSpPr/>
          <p:nvPr/>
        </p:nvSpPr>
        <p:spPr>
          <a:xfrm>
            <a:off x="2260506" y="2279489"/>
            <a:ext cx="7371183" cy="484148"/>
          </a:xfrm>
          <a:prstGeom prst="homePlat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20" tIns="50909" rIns="101820" bIns="50909" anchor="ctr"/>
          <a:lstStyle/>
          <a:p>
            <a:pPr algn="ctr"/>
            <a:r>
              <a:rPr lang="ru-RU" sz="2400" b="1" dirty="0">
                <a:solidFill>
                  <a:srgbClr val="44546A">
                    <a:lumMod val="75000"/>
                  </a:srgbClr>
                </a:solidFill>
              </a:rPr>
              <a:t>Подсистема «Реестр страхователей» ГИС ЕЦП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584375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en-US" sz="2400" dirty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N</a:t>
            </a:r>
            <a:endParaRPr lang="ru-RU" sz="2400" dirty="0" err="1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309141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en-US" sz="2400" dirty="0" smtClean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N</a:t>
            </a:r>
            <a:endParaRPr lang="ru-RU" sz="2400" dirty="0" err="1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868076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en-US" sz="2400" dirty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N</a:t>
            </a:r>
            <a:endParaRPr lang="ru-RU" sz="2400" dirty="0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151687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en-US" sz="2400" dirty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N</a:t>
            </a:r>
            <a:endParaRPr lang="ru-RU" sz="2400" dirty="0" err="1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435388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en-US" sz="2400" dirty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N</a:t>
            </a:r>
            <a:endParaRPr lang="ru-RU" sz="2400" dirty="0" err="1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8002790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en-US" sz="2400" dirty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N</a:t>
            </a:r>
            <a:endParaRPr lang="ru-RU" sz="2400" dirty="0" err="1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719089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en-US" sz="2400" dirty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N</a:t>
            </a:r>
            <a:endParaRPr lang="ru-RU" sz="2400" dirty="0" err="1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8286491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en-US" sz="2400" dirty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N</a:t>
            </a:r>
            <a:endParaRPr lang="ru-RU" sz="2400" dirty="0" err="1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8570192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en-US" sz="2400" dirty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N</a:t>
            </a:r>
            <a:endParaRPr lang="ru-RU" sz="2400" dirty="0" err="1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8853897" y="3581363"/>
            <a:ext cx="283611" cy="460211"/>
          </a:xfrm>
          <a:prstGeom prst="rect">
            <a:avLst/>
          </a:prstGeom>
          <a:noFill/>
          <a:ln w="6480">
            <a:solidFill>
              <a:srgbClr val="00B0F0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</a:pPr>
            <a:r>
              <a:rPr lang="ru-RU" sz="2400" dirty="0">
                <a:solidFill>
                  <a:srgbClr val="ED7D31">
                    <a:lumMod val="50000"/>
                  </a:srgbClr>
                </a:solidFill>
                <a:ea typeface="SimSun" charset="-122"/>
              </a:rPr>
              <a:t>С</a:t>
            </a:r>
            <a:endParaRPr lang="ru-RU" sz="2400" dirty="0" err="1">
              <a:solidFill>
                <a:srgbClr val="ED7D31">
                  <a:lumMod val="50000"/>
                </a:srgbClr>
              </a:solidFill>
              <a:ea typeface="SimSu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650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380960" y="159024"/>
            <a:ext cx="11573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форматов для приема отчетности в ГИС ЕЦП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623392" y="836712"/>
            <a:ext cx="115686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360363" algn="just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приема отчетности в ГИС ЕЦП в настоящее время разработаны и проходят внутреннее согласование в ЦА СФР форматы ЕЦП для форм: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911425" y="1556793"/>
            <a:ext cx="11259834" cy="723275"/>
          </a:xfrm>
          <a:prstGeom prst="rect">
            <a:avLst/>
          </a:prstGeom>
          <a:noFill/>
        </p:spPr>
        <p:txBody>
          <a:bodyPr wrap="square" numCol="2" spcCol="360000">
            <a:spAutoFit/>
          </a:bodyPr>
          <a:lstStyle/>
          <a:p>
            <a:pPr marL="984250" indent="-44767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ЕФС-1;		</a:t>
            </a:r>
          </a:p>
          <a:p>
            <a:pPr marL="984250" indent="-44767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СЗВ-ДСО;	</a:t>
            </a:r>
          </a:p>
          <a:p>
            <a:pPr marL="447675" lvl="1" indent="-360363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АДВ-1/2/3;</a:t>
            </a:r>
          </a:p>
          <a:p>
            <a:pPr marL="447675" lvl="1" indent="-360363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СЗВ-К.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1271464" y="2348880"/>
            <a:ext cx="1092053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60363" algn="just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вступления в силу соответствующих приказов СФР прием указанных форм со «старым» рег. номером в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 2.0 будет отключен. 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1055441" y="3356992"/>
            <a:ext cx="111468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60363" algn="just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 2.0 останется действовать для форм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указанием старого рег. номера: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1055441" y="3789040"/>
            <a:ext cx="11248426" cy="1077218"/>
          </a:xfrm>
          <a:prstGeom prst="rect">
            <a:avLst/>
          </a:prstGeom>
          <a:noFill/>
        </p:spPr>
        <p:txBody>
          <a:bodyPr wrap="square" numCol="2" spcCol="360000">
            <a:spAutoFit/>
          </a:bodyPr>
          <a:lstStyle/>
          <a:p>
            <a:pPr marL="809625" indent="-3619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СЗВ-СТАЖ;		</a:t>
            </a:r>
          </a:p>
          <a:p>
            <a:pPr marL="809625" indent="-3619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СЗВ-КОРР;</a:t>
            </a:r>
          </a:p>
          <a:p>
            <a:pPr marL="809625" indent="-3619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СЗВ-ИСХ;	</a:t>
            </a:r>
          </a:p>
          <a:p>
            <a:pPr marL="360363" lvl="1" indent="-360363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СЗВ-ТД;</a:t>
            </a:r>
          </a:p>
          <a:p>
            <a:pPr marL="360363" lvl="1" indent="-360363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СЗВ-М;</a:t>
            </a:r>
          </a:p>
          <a:p>
            <a:pPr marL="360363" lvl="1" indent="-360363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ОДВ-1.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1487487" y="4869160"/>
            <a:ext cx="105821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7313" indent="360363" algn="just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Форматы указанных форм будут дополнены возможностью указания  нового регистрационного номера СФР.</a:t>
            </a:r>
          </a:p>
          <a:p>
            <a:pPr marL="87313" indent="360363" algn="just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перехода на прием отчетности в ГИС ЕЦП планируется доработка формы ЕФС-1 в целях возможности представления и корректировки сведений за периоды до 2023 года и отказ от старых форм.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363" algn="just"/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57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7984" cy="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380960" y="44625"/>
            <a:ext cx="11573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Машиночитаемая доверенность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839416" y="764704"/>
            <a:ext cx="113525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СФР от 27 мая 2024 г.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848 утвержден формат МЧД СФР.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1199456" y="1340768"/>
            <a:ext cx="10971802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МЧД СФР реализован в ЕИИС СОЦСТАХ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МЧД СФР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реализован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ГИС ЕЦП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МЧД СФР, принятые в ЕИИС СОЦСТРАХ будут перенесены в ГИС ЕЦП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1343472" y="3068961"/>
            <a:ext cx="10895856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подготовки МЧД СФР страхователями на сайте СФР  (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lk.sfr.gov.ru/mchd.html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размещены: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для подготовки МЧД СФР «АРМ Доверенность»;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по созданию, выгрузки, отзыву МЧД СФР;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Спецификация и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XSD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МЧД СФР (для </a:t>
            </a:r>
            <a:r>
              <a:rPr lang="ru-RU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вендоров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Классификатор полномочий, которые указываются в МЧД СФР. 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27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380960" y="44625"/>
            <a:ext cx="11573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Машиночитаемая доверенность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436" y="764704"/>
            <a:ext cx="10485159" cy="439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042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380960" y="-57001"/>
            <a:ext cx="11573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Машиночитаемая доверенность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607984" y="332657"/>
            <a:ext cx="116313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подготовки использования МЧД СФР для приема отчетности  расширен классификатор полномочий, которые указываются в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МЧД: 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830844"/>
              </p:ext>
            </p:extLst>
          </p:nvPr>
        </p:nvGraphicFramePr>
        <p:xfrm>
          <a:off x="143339" y="980728"/>
          <a:ext cx="11905322" cy="40523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8"/>
                <a:gridCol w="4512501"/>
                <a:gridCol w="6240693"/>
              </a:tblGrid>
              <a:tr h="5248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Код полномочия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400" b="1" u="none" strike="noStrike" dirty="0" smtClean="0">
                        <a:effectLst/>
                      </a:endParaRPr>
                    </a:p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</a:rPr>
                        <a:t>Подписание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Описание (наименование документа</a:t>
                      </a:r>
                      <a:r>
                        <a:rPr lang="ru-RU" sz="1400" b="1" u="none" strike="noStrike" dirty="0" smtClean="0">
                          <a:effectLst/>
                        </a:rPr>
                        <a:t>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8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u="none" strike="noStrike">
                          <a:effectLst/>
                        </a:rPr>
                        <a:t>SFR_000001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u="none" strike="noStrike" dirty="0">
                          <a:effectLst/>
                        </a:rPr>
                        <a:t>Сведения  для ведения индивидуального (персонифицированного) учета и сведения о начисленных страховых взносах на ОСС от </a:t>
                      </a:r>
                      <a:r>
                        <a:rPr lang="ru-RU" sz="1100" b="1" u="none" strike="noStrike" dirty="0" err="1">
                          <a:effectLst/>
                        </a:rPr>
                        <a:t>НСиПЗ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u="none" strike="noStrike" dirty="0">
                          <a:effectLst/>
                        </a:rPr>
                        <a:t>Все полномочия для ведения индивидуального (персонифицированного) учета и сведений о начисленных страховых взносах на ОСС от </a:t>
                      </a:r>
                      <a:r>
                        <a:rPr lang="ru-RU" sz="1100" b="1" u="none" strike="noStrike" dirty="0" err="1">
                          <a:effectLst/>
                        </a:rPr>
                        <a:t>НСиПЗ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7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>
                          <a:effectLst/>
                        </a:rPr>
                        <a:t>SFR_000010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Подписание документов о регистрации гражданина в системе индивидуального (персонифицированного) учета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Подписание документов о регистрации гражданина в системе индивидуального (персонифицированного) учета по формам: АДВ-1, АДВ-2, АДВ-3</a:t>
                      </a:r>
                      <a:endParaRPr lang="ru-RU" sz="1100" b="0" i="1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АДВ-1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Заявление "АДВ-1"</a:t>
                      </a:r>
                      <a:endParaRPr lang="ru-RU" sz="1100" b="0" i="1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SFR_000101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АДВ-2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Заявление "АДВ-2"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АДВ-3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Заявление "АДВ-3"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8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SFR_000011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Подписание сведений для ведения индивидуального (персонифицированного) учета и сведений о начисленных страховых взносах на ОСС от </a:t>
                      </a:r>
                      <a:r>
                        <a:rPr lang="ru-RU" sz="1100" u="none" strike="noStrike" dirty="0" err="1">
                          <a:effectLst/>
                        </a:rPr>
                        <a:t>НСиПЗ</a:t>
                      </a:r>
                      <a:r>
                        <a:rPr lang="ru-RU" sz="1100" u="none" strike="noStrike" dirty="0">
                          <a:effectLst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Подписание сведений для ведения индивидуального (персонифицированного) учета и сведений о начисленных страховых взносах на ОСС от </a:t>
                      </a:r>
                      <a:r>
                        <a:rPr lang="ru-RU" sz="1100" u="none" strike="noStrike" dirty="0" err="1">
                          <a:effectLst/>
                        </a:rPr>
                        <a:t>НСиПЗ</a:t>
                      </a:r>
                      <a:r>
                        <a:rPr lang="ru-RU" sz="1100" u="none" strike="noStrike" dirty="0">
                          <a:effectLst/>
                        </a:rPr>
                        <a:t> по формам: СЗВ-СТАЖ, СЗВ-КОРР, СЗВ-ИСХ, ОДВ-1, СЗВ-М, СЗВ-ТД, СЗВ-ДСО, СЗВ-К, ЕФС-1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СЗВ-СТАЖ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Отчет страхователя по СЗВ-СТАЖ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SFR_000301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СЗВ-ИСХ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Отчет страхователя по СЗВ-ИСХ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SFR_000302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СЗВ-КОРР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Отчет страхователя по СЗВ-КОРР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SFR_000303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СЗВ-ТД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Отчет страхователя по СЗВ-ТД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SFR_000304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СЗВ-М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Отчет страхователя по СЗВ-М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SFR_000305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ОДВ-1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Отчет страхователя по ОДВ-1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SFR_000306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СЗВ-ДСО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Отчет страхователя по СЗВ-ДСО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SFR_000307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СЗВ-К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Отчет страхователя по СЗВ-К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SFR_000500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ЕФС-1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Отчет страхователя по ЕФС-1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4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>
                          <a:effectLst/>
                        </a:rPr>
                        <a:t>SFR_000012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Подписание документов неформализованного документооборота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Подписание документов: запрос, возражение, письмо и т.д.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97947E7F-5E95-D49F-07ED-58CDADCAA521}"/>
              </a:ext>
            </a:extLst>
          </p:cNvPr>
          <p:cNvSpPr/>
          <p:nvPr/>
        </p:nvSpPr>
        <p:spPr>
          <a:xfrm>
            <a:off x="1494905" y="5085184"/>
            <a:ext cx="107295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для возможности представления отчетности представителем страхователя подходят следующие полномочия: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805089"/>
              </p:ext>
            </p:extLst>
          </p:nvPr>
        </p:nvGraphicFramePr>
        <p:xfrm>
          <a:off x="176901" y="5731515"/>
          <a:ext cx="11932853" cy="335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9659"/>
                <a:gridCol w="4512501"/>
                <a:gridCol w="6240693"/>
              </a:tblGrid>
              <a:tr h="1531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u="none" strike="noStrike" dirty="0">
                          <a:effectLst/>
                        </a:rPr>
                        <a:t>FSS_000000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u="none" strike="noStrike" dirty="0">
                          <a:effectLst/>
                        </a:rPr>
                        <a:t>Все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u="none" strike="noStrike" dirty="0">
                          <a:effectLst/>
                        </a:rPr>
                        <a:t>Все полномочия классификатора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1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u="none" strike="noStrike">
                          <a:effectLst/>
                        </a:rPr>
                        <a:t>FSS_000002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u="none" strike="noStrike" dirty="0">
                          <a:effectLst/>
                        </a:rPr>
                        <a:t>Страхователь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u="none" strike="noStrike" dirty="0">
                          <a:effectLst/>
                        </a:rPr>
                        <a:t>Все полномочия на подписание </a:t>
                      </a:r>
                      <a:r>
                        <a:rPr lang="ru-RU" sz="1100" b="1" u="none" strike="noStrike" dirty="0" err="1">
                          <a:effectLst/>
                        </a:rPr>
                        <a:t>Эл.Документов</a:t>
                      </a:r>
                      <a:r>
                        <a:rPr lang="ru-RU" sz="1100" b="1" u="none" strike="noStrike" dirty="0">
                          <a:effectLst/>
                        </a:rPr>
                        <a:t> со стороны Страхователя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4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CustomShape 1"/>
          <p:cNvSpPr/>
          <p:nvPr/>
        </p:nvSpPr>
        <p:spPr>
          <a:xfrm>
            <a:off x="2517120" y="2754360"/>
            <a:ext cx="10514880" cy="106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Спасибо за внимание!</a:t>
            </a: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504000" y="115560"/>
            <a:ext cx="11519640" cy="830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</a:rPr>
              <a:t>Приказ СФР от 17.11.2023 № 2281 «Об утверждении единой формы «Сведения для ведения индивидуального (персонифицированного) учета и сведения о начисленных страховых взносах на обязательное социальное страхование от несчастных случаев на производстве и профессиональных заболеваний (ЕФС-1)»</a:t>
            </a:r>
            <a:endParaRPr lang="ru-RU" sz="1800" b="0" strike="noStrike" spc="-1" dirty="0">
              <a:latin typeface="Arial"/>
            </a:endParaRPr>
          </a:p>
        </p:txBody>
      </p:sp>
      <p:grpSp>
        <p:nvGrpSpPr>
          <p:cNvPr id="88" name="Group 2"/>
          <p:cNvGrpSpPr/>
          <p:nvPr/>
        </p:nvGrpSpPr>
        <p:grpSpPr>
          <a:xfrm>
            <a:off x="1359000" y="1529280"/>
            <a:ext cx="5193000" cy="684720"/>
            <a:chOff x="1359000" y="1872000"/>
            <a:chExt cx="5193000" cy="684720"/>
          </a:xfrm>
        </p:grpSpPr>
        <p:sp>
          <p:nvSpPr>
            <p:cNvPr id="89" name="Line 3"/>
            <p:cNvSpPr/>
            <p:nvPr/>
          </p:nvSpPr>
          <p:spPr>
            <a:xfrm>
              <a:off x="1751400" y="2530440"/>
              <a:ext cx="4800600" cy="0"/>
            </a:xfrm>
            <a:prstGeom prst="line">
              <a:avLst/>
            </a:prstGeom>
            <a:ln w="25560" cap="rnd">
              <a:solidFill>
                <a:srgbClr val="969696"/>
              </a:solidFill>
              <a:prstDash val="sysDot"/>
              <a:round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0" name="CustomShape 4"/>
            <p:cNvSpPr/>
            <p:nvPr/>
          </p:nvSpPr>
          <p:spPr>
            <a:xfrm rot="3419400">
              <a:off x="1467720" y="1954080"/>
              <a:ext cx="478800" cy="519840"/>
            </a:xfrm>
            <a:prstGeom prst="rect">
              <a:avLst/>
            </a:prstGeom>
            <a:gradFill rotWithShape="0">
              <a:gsLst>
                <a:gs pos="0">
                  <a:srgbClr val="99CC00"/>
                </a:gs>
                <a:gs pos="100000">
                  <a:srgbClr val="465E00"/>
                </a:gs>
              </a:gsLst>
              <a:lin ang="8814000"/>
            </a:gradFill>
            <a:ln w="9360"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1" name="CustomShape 5"/>
            <p:cNvSpPr/>
            <p:nvPr/>
          </p:nvSpPr>
          <p:spPr>
            <a:xfrm>
              <a:off x="3152520" y="2041560"/>
              <a:ext cx="2225880" cy="4550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2" name="CustomShape 6"/>
            <p:cNvSpPr/>
            <p:nvPr/>
          </p:nvSpPr>
          <p:spPr>
            <a:xfrm>
              <a:off x="1532160" y="1997280"/>
              <a:ext cx="3348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400" b="1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1</a:t>
              </a:r>
              <a:endParaRPr lang="ru-RU" sz="2400" b="0" strike="noStrike" spc="-1">
                <a:latin typeface="Arial"/>
              </a:endParaRPr>
            </a:p>
          </p:txBody>
        </p:sp>
      </p:grpSp>
      <p:grpSp>
        <p:nvGrpSpPr>
          <p:cNvPr id="93" name="Group 7"/>
          <p:cNvGrpSpPr/>
          <p:nvPr/>
        </p:nvGrpSpPr>
        <p:grpSpPr>
          <a:xfrm>
            <a:off x="1359000" y="2401380"/>
            <a:ext cx="5193000" cy="684720"/>
            <a:chOff x="1359000" y="2664000"/>
            <a:chExt cx="5193000" cy="684720"/>
          </a:xfrm>
        </p:grpSpPr>
        <p:sp>
          <p:nvSpPr>
            <p:cNvPr id="94" name="Line 8"/>
            <p:cNvSpPr/>
            <p:nvPr/>
          </p:nvSpPr>
          <p:spPr>
            <a:xfrm>
              <a:off x="1751400" y="3322440"/>
              <a:ext cx="4800600" cy="0"/>
            </a:xfrm>
            <a:prstGeom prst="line">
              <a:avLst/>
            </a:prstGeom>
            <a:ln w="25560" cap="rnd">
              <a:solidFill>
                <a:srgbClr val="969696"/>
              </a:solidFill>
              <a:prstDash val="sysDot"/>
              <a:round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5" name="CustomShape 9"/>
            <p:cNvSpPr/>
            <p:nvPr/>
          </p:nvSpPr>
          <p:spPr>
            <a:xfrm rot="3419400">
              <a:off x="1467720" y="2746080"/>
              <a:ext cx="478800" cy="519840"/>
            </a:xfrm>
            <a:prstGeom prst="rect">
              <a:avLst/>
            </a:prstGeom>
            <a:gradFill rotWithShape="0">
              <a:gsLst>
                <a:gs pos="0">
                  <a:srgbClr val="006699"/>
                </a:gs>
                <a:gs pos="100000">
                  <a:srgbClr val="002F46"/>
                </a:gs>
              </a:gsLst>
              <a:lin ang="8814000"/>
            </a:gradFill>
            <a:ln w="9360"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6" name="CustomShape 10"/>
            <p:cNvSpPr/>
            <p:nvPr/>
          </p:nvSpPr>
          <p:spPr>
            <a:xfrm>
              <a:off x="3152880" y="2833920"/>
              <a:ext cx="222588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7" name="CustomShape 11"/>
            <p:cNvSpPr/>
            <p:nvPr/>
          </p:nvSpPr>
          <p:spPr>
            <a:xfrm>
              <a:off x="1532160" y="2789280"/>
              <a:ext cx="3348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400" b="1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2</a:t>
              </a:r>
              <a:endParaRPr lang="ru-RU" sz="2400" b="0" strike="noStrike" spc="-1">
                <a:latin typeface="Arial"/>
              </a:endParaRPr>
            </a:p>
          </p:txBody>
        </p:sp>
      </p:grpSp>
      <p:grpSp>
        <p:nvGrpSpPr>
          <p:cNvPr id="98" name="Group 12"/>
          <p:cNvGrpSpPr/>
          <p:nvPr/>
        </p:nvGrpSpPr>
        <p:grpSpPr>
          <a:xfrm>
            <a:off x="1338485" y="3276000"/>
            <a:ext cx="5193000" cy="684720"/>
            <a:chOff x="1296360" y="3562920"/>
            <a:chExt cx="5193000" cy="684720"/>
          </a:xfrm>
        </p:grpSpPr>
        <p:sp>
          <p:nvSpPr>
            <p:cNvPr id="99" name="Line 13"/>
            <p:cNvSpPr/>
            <p:nvPr/>
          </p:nvSpPr>
          <p:spPr>
            <a:xfrm>
              <a:off x="1690560" y="4219920"/>
              <a:ext cx="4798800" cy="1800"/>
            </a:xfrm>
            <a:prstGeom prst="line">
              <a:avLst/>
            </a:prstGeom>
            <a:ln w="25560" cap="rnd">
              <a:solidFill>
                <a:srgbClr val="969696"/>
              </a:solidFill>
              <a:prstDash val="sysDot"/>
              <a:round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0" name="CustomShape 14"/>
            <p:cNvSpPr/>
            <p:nvPr/>
          </p:nvSpPr>
          <p:spPr>
            <a:xfrm rot="3419400">
              <a:off x="1405080" y="3645000"/>
              <a:ext cx="478800" cy="519840"/>
            </a:xfrm>
            <a:prstGeom prst="rect">
              <a:avLst/>
            </a:prstGeom>
            <a:gradFill rotWithShape="0">
              <a:gsLst>
                <a:gs pos="0">
                  <a:srgbClr val="FF9933"/>
                </a:gs>
                <a:gs pos="100000">
                  <a:srgbClr val="764617"/>
                </a:gs>
              </a:gsLst>
              <a:lin ang="8814000"/>
            </a:gradFill>
            <a:ln w="9360"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1" name="CustomShape 15"/>
            <p:cNvSpPr/>
            <p:nvPr/>
          </p:nvSpPr>
          <p:spPr>
            <a:xfrm>
              <a:off x="3090240" y="3732840"/>
              <a:ext cx="222588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2" name="CustomShape 16"/>
            <p:cNvSpPr/>
            <p:nvPr/>
          </p:nvSpPr>
          <p:spPr>
            <a:xfrm>
              <a:off x="1469520" y="3688560"/>
              <a:ext cx="3348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400" b="1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3</a:t>
              </a:r>
              <a:endParaRPr lang="ru-RU" sz="2400" b="0" strike="noStrike" spc="-1">
                <a:latin typeface="Arial"/>
              </a:endParaRPr>
            </a:p>
          </p:txBody>
        </p:sp>
      </p:grpSp>
      <p:sp>
        <p:nvSpPr>
          <p:cNvPr id="103" name="CustomShape 17"/>
          <p:cNvSpPr/>
          <p:nvPr/>
        </p:nvSpPr>
        <p:spPr>
          <a:xfrm>
            <a:off x="2095056" y="1217876"/>
            <a:ext cx="9480240" cy="1014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При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ликвидации страхователя 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(пункт 11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порядка заполнения): 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подразделы 1.1, 1.2 и 1.3.(бюджетники)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должны представляться </a:t>
            </a:r>
            <a:r>
              <a:rPr lang="ru-RU" sz="2000" b="1" u="sng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на всех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работавших у страхователя в отчетном периоде ЗЛ;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104" name="CustomShape 18"/>
          <p:cNvSpPr/>
          <p:nvPr/>
        </p:nvSpPr>
        <p:spPr>
          <a:xfrm>
            <a:off x="1191924" y="761535"/>
            <a:ext cx="10594872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7030A0"/>
                </a:solidFill>
                <a:latin typeface="Times New Roman"/>
                <a:ea typeface="Calibri"/>
              </a:rPr>
              <a:t>Изменения, внесенные в общие положения порядка заполнения формы: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105" name="CustomShape 19"/>
          <p:cNvSpPr/>
          <p:nvPr/>
        </p:nvSpPr>
        <p:spPr>
          <a:xfrm>
            <a:off x="2095056" y="2354670"/>
            <a:ext cx="987300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</a:rPr>
              <a:t>отмена необходимости заполнения всех граф при представлении формы с типом сведений «Отменяющая» для подразделов 1.2, 1.3 и 2.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106" name="CustomShape 20"/>
          <p:cNvSpPr/>
          <p:nvPr/>
        </p:nvSpPr>
        <p:spPr>
          <a:xfrm>
            <a:off x="2160026" y="3172590"/>
            <a:ext cx="9424800" cy="7064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Титульный лист дополнен полем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«Код категории страхователя - физического лица» (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пункт 28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порядка):</a:t>
            </a:r>
            <a:endParaRPr lang="ru-RU" sz="2000" b="0" strike="noStrike" spc="-1" dirty="0">
              <a:latin typeface="Arial"/>
            </a:endParaRPr>
          </a:p>
        </p:txBody>
      </p:sp>
      <p:graphicFrame>
        <p:nvGraphicFramePr>
          <p:cNvPr id="107" name="Table 21"/>
          <p:cNvGraphicFramePr/>
          <p:nvPr>
            <p:extLst>
              <p:ext uri="{D42A27DB-BD31-4B8C-83A1-F6EECF244321}">
                <p14:modId xmlns:p14="http://schemas.microsoft.com/office/powerpoint/2010/main" val="3370392243"/>
              </p:ext>
            </p:extLst>
          </p:nvPr>
        </p:nvGraphicFramePr>
        <p:xfrm>
          <a:off x="1633505" y="3905204"/>
          <a:ext cx="9795960" cy="2842260"/>
        </p:xfrm>
        <a:graphic>
          <a:graphicData uri="http://schemas.openxmlformats.org/drawingml/2006/table">
            <a:tbl>
              <a:tblPr/>
              <a:tblGrid>
                <a:gridCol w="24328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630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2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Код категории страхователя 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1" strike="noStrike" spc="-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Расшифровка кода категории страхователя – физического лица</a:t>
                      </a:r>
                      <a:endParaRPr lang="ru-RU" sz="1100" b="0" strike="noStrike" spc="-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2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ИП01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индивидуальные предприниматели</a:t>
                      </a:r>
                      <a:endParaRPr lang="ru-RU" sz="1100" b="0" strike="noStrike" spc="-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38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2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ИП02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главы КФХ, зарегистрированные в качестве индивидуальных предпринимателей 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ФЛ01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физические лица, производящие выплаты физическим лицам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ФЛ02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адвокаты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ФЛ03</a:t>
                      </a:r>
                      <a:endParaRPr lang="ru-RU" sz="1100" b="0" strike="noStrike" spc="-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нотариусы, занимающиеся частной практикой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ФЛ04</a:t>
                      </a:r>
                      <a:endParaRPr lang="ru-RU" sz="1100" b="0" strike="noStrike" spc="-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арбитражные управляющие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ФЛ05</a:t>
                      </a:r>
                      <a:endParaRPr lang="ru-RU" sz="1100" b="0" strike="noStrike" spc="-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патентные поверенные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6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ФЛ06</a:t>
                      </a:r>
                      <a:endParaRPr lang="ru-RU" sz="1100" b="0" strike="noStrike" spc="-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оценщики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2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ФЛ07</a:t>
                      </a:r>
                      <a:endParaRPr lang="ru-RU" sz="1100" b="0" strike="noStrike" spc="-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1"/>
                        </a:spcBef>
                        <a:spcAft>
                          <a:spcPts val="6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медиаторы</a:t>
                      </a:r>
                      <a:endParaRPr lang="ru-RU" sz="11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504000" y="86400"/>
            <a:ext cx="11519640" cy="67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</a:rPr>
              <a:t>Изменения в порядке заполнения подраздела 1.1 </a:t>
            </a:r>
            <a:r>
              <a:t/>
            </a:r>
            <a:br/>
            <a:r>
              <a:rPr lang="ru-RU" sz="2400" b="1" strike="noStrike" spc="-1">
                <a:solidFill>
                  <a:srgbClr val="000000"/>
                </a:solidFill>
                <a:latin typeface="Times New Roman"/>
              </a:rPr>
              <a:t>«Сведения о трудовой (иной) деятельности»</a:t>
            </a:r>
            <a:endParaRPr lang="ru-RU" sz="2400" b="0" strike="noStrike" spc="-1">
              <a:latin typeface="Arial"/>
            </a:endParaRPr>
          </a:p>
        </p:txBody>
      </p:sp>
      <p:grpSp>
        <p:nvGrpSpPr>
          <p:cNvPr id="109" name="Group 2"/>
          <p:cNvGrpSpPr/>
          <p:nvPr/>
        </p:nvGrpSpPr>
        <p:grpSpPr>
          <a:xfrm>
            <a:off x="1217695" y="1114564"/>
            <a:ext cx="5193000" cy="684720"/>
            <a:chOff x="1287000" y="1114920"/>
            <a:chExt cx="5193000" cy="684720"/>
          </a:xfrm>
        </p:grpSpPr>
        <p:sp>
          <p:nvSpPr>
            <p:cNvPr id="110" name="Line 3"/>
            <p:cNvSpPr/>
            <p:nvPr/>
          </p:nvSpPr>
          <p:spPr>
            <a:xfrm>
              <a:off x="1679400" y="1773360"/>
              <a:ext cx="4800600" cy="0"/>
            </a:xfrm>
            <a:prstGeom prst="line">
              <a:avLst/>
            </a:prstGeom>
            <a:ln w="25560" cap="rnd">
              <a:solidFill>
                <a:srgbClr val="969696"/>
              </a:solidFill>
              <a:prstDash val="sysDot"/>
              <a:round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1" name="CustomShape 4"/>
            <p:cNvSpPr/>
            <p:nvPr/>
          </p:nvSpPr>
          <p:spPr>
            <a:xfrm rot="3419400">
              <a:off x="1395720" y="1197000"/>
              <a:ext cx="478800" cy="519840"/>
            </a:xfrm>
            <a:prstGeom prst="rect">
              <a:avLst/>
            </a:prstGeom>
            <a:gradFill rotWithShape="0">
              <a:gsLst>
                <a:gs pos="0">
                  <a:srgbClr val="99CC00"/>
                </a:gs>
                <a:gs pos="100000">
                  <a:srgbClr val="465E00"/>
                </a:gs>
              </a:gsLst>
              <a:lin ang="8814000"/>
            </a:gradFill>
            <a:ln w="9360"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2" name="CustomShape 5"/>
            <p:cNvSpPr/>
            <p:nvPr/>
          </p:nvSpPr>
          <p:spPr>
            <a:xfrm>
              <a:off x="3080880" y="1284480"/>
              <a:ext cx="222588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3" name="CustomShape 6"/>
            <p:cNvSpPr/>
            <p:nvPr/>
          </p:nvSpPr>
          <p:spPr>
            <a:xfrm>
              <a:off x="1460160" y="1240200"/>
              <a:ext cx="3348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400" b="1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1</a:t>
              </a:r>
              <a:endParaRPr lang="ru-RU" sz="2400" b="0" strike="noStrike" spc="-1">
                <a:latin typeface="Arial"/>
              </a:endParaRPr>
            </a:p>
          </p:txBody>
        </p:sp>
      </p:grpSp>
      <p:grpSp>
        <p:nvGrpSpPr>
          <p:cNvPr id="114" name="Group 7"/>
          <p:cNvGrpSpPr/>
          <p:nvPr/>
        </p:nvGrpSpPr>
        <p:grpSpPr>
          <a:xfrm>
            <a:off x="1215270" y="2009340"/>
            <a:ext cx="5193000" cy="684720"/>
            <a:chOff x="1215000" y="2016000"/>
            <a:chExt cx="5193000" cy="684720"/>
          </a:xfrm>
        </p:grpSpPr>
        <p:sp>
          <p:nvSpPr>
            <p:cNvPr id="115" name="Line 8"/>
            <p:cNvSpPr/>
            <p:nvPr/>
          </p:nvSpPr>
          <p:spPr>
            <a:xfrm>
              <a:off x="1607400" y="2674440"/>
              <a:ext cx="4800600" cy="0"/>
            </a:xfrm>
            <a:prstGeom prst="line">
              <a:avLst/>
            </a:prstGeom>
            <a:ln w="25560" cap="rnd">
              <a:solidFill>
                <a:srgbClr val="969696"/>
              </a:solidFill>
              <a:prstDash val="sysDot"/>
              <a:round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6" name="CustomShape 9"/>
            <p:cNvSpPr/>
            <p:nvPr/>
          </p:nvSpPr>
          <p:spPr>
            <a:xfrm rot="3419400">
              <a:off x="1323720" y="2098080"/>
              <a:ext cx="478800" cy="519840"/>
            </a:xfrm>
            <a:prstGeom prst="rect">
              <a:avLst/>
            </a:prstGeom>
            <a:gradFill rotWithShape="0">
              <a:gsLst>
                <a:gs pos="0">
                  <a:srgbClr val="006699"/>
                </a:gs>
                <a:gs pos="100000">
                  <a:srgbClr val="002F46"/>
                </a:gs>
              </a:gsLst>
              <a:lin ang="8814000"/>
            </a:gradFill>
            <a:ln w="9360"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7" name="CustomShape 10"/>
            <p:cNvSpPr/>
            <p:nvPr/>
          </p:nvSpPr>
          <p:spPr>
            <a:xfrm>
              <a:off x="3008880" y="2185920"/>
              <a:ext cx="222588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8" name="CustomShape 11"/>
            <p:cNvSpPr/>
            <p:nvPr/>
          </p:nvSpPr>
          <p:spPr>
            <a:xfrm>
              <a:off x="1388160" y="2141280"/>
              <a:ext cx="3348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400" b="1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2</a:t>
              </a:r>
              <a:endParaRPr lang="ru-RU" sz="2400" b="0" strike="noStrike" spc="-1">
                <a:latin typeface="Arial"/>
              </a:endParaRPr>
            </a:p>
          </p:txBody>
        </p:sp>
      </p:grpSp>
      <p:sp>
        <p:nvSpPr>
          <p:cNvPr id="124" name="CustomShape 17"/>
          <p:cNvSpPr/>
          <p:nvPr/>
        </p:nvSpPr>
        <p:spPr>
          <a:xfrm>
            <a:off x="1983960" y="864000"/>
            <a:ext cx="10030320" cy="100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уточнение порядка представления 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КМ «Увольнение»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при прекращении трудового договора в связи 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с переводом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работника на постоянную работу к другому работодателю (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пункт 43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порядка);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125" name="CustomShape 18"/>
          <p:cNvSpPr/>
          <p:nvPr/>
        </p:nvSpPr>
        <p:spPr>
          <a:xfrm>
            <a:off x="1968895" y="1821799"/>
            <a:ext cx="10073880" cy="9218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5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«Трудовая функция (должность, профессия, специальность, квалификация, конкретный вид поручаемой работы), структурное подразделение» — для мероприятий «ПРИЕМ» и «ПЕРЕВОД» дополнительно нужно указывать вид договора одним из следующих значений:</a:t>
            </a:r>
            <a:endParaRPr lang="ru-RU" b="0" strike="noStrike" spc="-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347528"/>
              </p:ext>
            </p:extLst>
          </p:nvPr>
        </p:nvGraphicFramePr>
        <p:xfrm>
          <a:off x="2351584" y="2898206"/>
          <a:ext cx="7056784" cy="219456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376264"/>
                <a:gridCol w="468052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работы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вида трудового договора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 — бессрочный</a:t>
                      </a:r>
                      <a:b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 — на срок до 6 месяцев</a:t>
                      </a:r>
                      <a:b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 — на срок более 6 месяцев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 совместительству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— бессрочный</a:t>
                      </a:r>
                      <a:b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 — на срок до 6 месяцев</a:t>
                      </a:r>
                      <a:b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 — на срок более 6 месяцев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504000" y="86400"/>
            <a:ext cx="11519640" cy="67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</a:rPr>
              <a:t>Изменения в порядке заполнения подраздела 1.1 </a:t>
            </a:r>
            <a:r>
              <a:t/>
            </a:r>
            <a:br/>
            <a:r>
              <a:rPr lang="ru-RU" sz="2400" b="1" strike="noStrike" spc="-1">
                <a:solidFill>
                  <a:srgbClr val="000000"/>
                </a:solidFill>
                <a:latin typeface="Times New Roman"/>
              </a:rPr>
              <a:t>«Сведения о трудовой (иной) деятельности»</a:t>
            </a:r>
            <a:endParaRPr lang="ru-RU" sz="2400" b="0" strike="noStrike" spc="-1">
              <a:latin typeface="Arial"/>
            </a:endParaRPr>
          </a:p>
        </p:txBody>
      </p:sp>
      <p:grpSp>
        <p:nvGrpSpPr>
          <p:cNvPr id="109" name="Group 2"/>
          <p:cNvGrpSpPr/>
          <p:nvPr/>
        </p:nvGrpSpPr>
        <p:grpSpPr>
          <a:xfrm>
            <a:off x="1217695" y="1114564"/>
            <a:ext cx="5193000" cy="684720"/>
            <a:chOff x="1287000" y="1114920"/>
            <a:chExt cx="5193000" cy="684720"/>
          </a:xfrm>
        </p:grpSpPr>
        <p:sp>
          <p:nvSpPr>
            <p:cNvPr id="110" name="Line 3"/>
            <p:cNvSpPr/>
            <p:nvPr/>
          </p:nvSpPr>
          <p:spPr>
            <a:xfrm>
              <a:off x="1679400" y="1773360"/>
              <a:ext cx="4800600" cy="0"/>
            </a:xfrm>
            <a:prstGeom prst="line">
              <a:avLst/>
            </a:prstGeom>
            <a:ln w="25560" cap="rnd">
              <a:solidFill>
                <a:srgbClr val="969696"/>
              </a:solidFill>
              <a:prstDash val="sysDot"/>
              <a:round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1" name="CustomShape 4"/>
            <p:cNvSpPr/>
            <p:nvPr/>
          </p:nvSpPr>
          <p:spPr>
            <a:xfrm rot="3419400">
              <a:off x="1395720" y="1197000"/>
              <a:ext cx="478800" cy="519840"/>
            </a:xfrm>
            <a:prstGeom prst="rect">
              <a:avLst/>
            </a:prstGeom>
            <a:gradFill rotWithShape="0">
              <a:gsLst>
                <a:gs pos="0">
                  <a:srgbClr val="99CC00"/>
                </a:gs>
                <a:gs pos="100000">
                  <a:srgbClr val="465E00"/>
                </a:gs>
              </a:gsLst>
              <a:lin ang="8814000"/>
            </a:gradFill>
            <a:ln w="9360"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2" name="CustomShape 5"/>
            <p:cNvSpPr/>
            <p:nvPr/>
          </p:nvSpPr>
          <p:spPr>
            <a:xfrm>
              <a:off x="3080880" y="1284480"/>
              <a:ext cx="222588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3" name="CustomShape 6"/>
            <p:cNvSpPr/>
            <p:nvPr/>
          </p:nvSpPr>
          <p:spPr>
            <a:xfrm>
              <a:off x="1460160" y="1240200"/>
              <a:ext cx="3348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400" b="1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1</a:t>
              </a:r>
              <a:endParaRPr lang="ru-RU" sz="2400" b="0" strike="noStrike" spc="-1">
                <a:latin typeface="Arial"/>
              </a:endParaRPr>
            </a:p>
          </p:txBody>
        </p:sp>
      </p:grpSp>
      <p:sp>
        <p:nvSpPr>
          <p:cNvPr id="133" name="CustomShape 26"/>
          <p:cNvSpPr/>
          <p:nvPr/>
        </p:nvSpPr>
        <p:spPr>
          <a:xfrm>
            <a:off x="2211655" y="1024753"/>
            <a:ext cx="9791640" cy="70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</a:rPr>
              <a:t>новые коды для указания в графе 6 «Код выполняемой функции»: 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</a:rPr>
              <a:t>«ОСОБ», «ДИСТ</a:t>
            </a:r>
            <a:r>
              <a:rPr lang="ru-RU" sz="2000" b="1" strike="noStrike" spc="-1" dirty="0" smtClean="0">
                <a:solidFill>
                  <a:srgbClr val="000000"/>
                </a:solidFill>
                <a:latin typeface="Times New Roman"/>
              </a:rPr>
              <a:t>»,</a:t>
            </a:r>
            <a:r>
              <a:rPr lang="ru-RU" sz="2000" b="1" dirty="0"/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«НДОМ»,</a:t>
            </a:r>
            <a:r>
              <a:rPr lang="ru-RU" sz="2000" b="1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</a:rPr>
              <a:t>«НЕПД» и «НЕПН».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7488" y="1798920"/>
            <a:ext cx="103664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«ОСОБ» - указывается при представлении государственными органами сведений о трудовой деятельности в отношении отдельных категорий зарегистрированных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к коду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ОКЗ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таможенных органах, в органах внутренних дел, в федеральной противопожарной службе, в уголовно-исполнительной системе, в органах принудительного исполнения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наказания).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58166" y="3140968"/>
            <a:ext cx="100544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 приеме на работу (мероприятие «ПРИЕМ») или переводе сотрудника (мероприятие «ПЕРЕВОД») в графе 6 указывается код, который соответствует режиму работы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«ДИСТ»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дистанционная работа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«НДОМ»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работа на дому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«НЕПД»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работа на условиях неполного рабочего дня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«НЕПН»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работа на условиях неполной рабочей недели.</a:t>
            </a:r>
          </a:p>
        </p:txBody>
      </p:sp>
    </p:spTree>
    <p:extLst>
      <p:ext uri="{BB962C8B-B14F-4D97-AF65-F5344CB8AC3E}">
        <p14:creationId xmlns:p14="http://schemas.microsoft.com/office/powerpoint/2010/main" val="42841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Box 7"/>
          <p:cNvSpPr txBox="1">
            <a:spLocks noChangeArrowheads="1"/>
          </p:cNvSpPr>
          <p:nvPr/>
        </p:nvSpPr>
        <p:spPr bwMode="auto">
          <a:xfrm>
            <a:off x="2455816" y="75049"/>
            <a:ext cx="203013" cy="409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85" tIns="50243" rIns="100485" bIns="50243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20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906003" y="6447829"/>
            <a:ext cx="285997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DD9526-6F3C-45F5-B937-11B017E9853B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</a:t>
            </a:fld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1" name="Заголовок 3"/>
          <p:cNvSpPr txBox="1">
            <a:spLocks/>
          </p:cNvSpPr>
          <p:nvPr/>
        </p:nvSpPr>
        <p:spPr>
          <a:xfrm>
            <a:off x="166261" y="130236"/>
            <a:ext cx="11644740" cy="708127"/>
          </a:xfrm>
          <a:prstGeom prst="rect">
            <a:avLst/>
          </a:prstGeom>
          <a:noFill/>
        </p:spPr>
        <p:txBody>
          <a:bodyPr vert="horz" lIns="100485" tIns="50243" rIns="100485" bIns="50243" rtlCol="0" anchor="ctr">
            <a:no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spcBef>
                <a:spcPct val="0"/>
              </a:spcBef>
              <a:buNone/>
              <a:defRPr sz="2000" b="1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2400" dirty="0">
                <a:solidFill>
                  <a:srgbClr val="FF0000"/>
                </a:solidFill>
              </a:rPr>
              <a:t>Особенности заполнения подраздела 1.1 </a:t>
            </a:r>
          </a:p>
          <a:p>
            <a:r>
              <a:rPr lang="ru-RU" sz="2400" dirty="0">
                <a:solidFill>
                  <a:srgbClr val="FF0000"/>
                </a:solidFill>
              </a:rPr>
              <a:t>«Сведения о трудовой (иной) деятельности»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27447" y="1068211"/>
            <a:ext cx="10778555" cy="5601149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коды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НЕПД, НЕПН, НДОМ, ДИСТ </a:t>
            </a: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указываются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если: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сотрудник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принимается или переводится на работу </a:t>
            </a:r>
            <a:r>
              <a:rPr lang="ru-RU" sz="2200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200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совместительству</a:t>
            </a:r>
            <a:r>
              <a:rPr lang="en-US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сотруднику установлена сокращенная продолжительность рабочего времени (по статье 92 ТК РФ</a:t>
            </a:r>
            <a:r>
              <a:rPr lang="en-US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Сокращенная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рабочего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времени»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  <a:endParaRPr lang="en-US" sz="22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Сокращенная продолжительность рабочего времени устанавливается</a:t>
            </a:r>
            <a:r>
              <a:rPr lang="ru-RU" sz="20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b="1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в возрасте до шестнадцати лет - не более 24 часов в неделю;</a:t>
            </a:r>
          </a:p>
          <a:p>
            <a:pPr algn="just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в возрасте от шестнадцати до восемнадцати лет - не более 35 часов в неделю;</a:t>
            </a:r>
          </a:p>
          <a:p>
            <a:pPr algn="just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работников, являющихся инвалидами I или II группы, - не более 35 часов в неделю;</a:t>
            </a:r>
          </a:p>
          <a:p>
            <a:pPr algn="just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для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работников, условия труда на рабочих местах которых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 оценки условий труда отнесены к вредным условиям труда 3 или 4 степени или опасным условиям труда, - не более 36 часов в неделю.</a:t>
            </a:r>
          </a:p>
          <a:p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492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504000" y="85680"/>
            <a:ext cx="11519640" cy="74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</a:rPr>
              <a:t>Изменения в порядке заполнения подраздела 1.1 </a:t>
            </a:r>
            <a:r>
              <a:t/>
            </a:r>
            <a:br/>
            <a:r>
              <a:rPr lang="ru-RU" sz="2400" b="1" strike="noStrike" spc="-1">
                <a:solidFill>
                  <a:srgbClr val="000000"/>
                </a:solidFill>
                <a:latin typeface="Times New Roman"/>
              </a:rPr>
              <a:t>«Сведения о трудовой (иной) деятельности»</a:t>
            </a:r>
            <a:endParaRPr lang="ru-RU" sz="2400" b="0" strike="noStrike" spc="-1">
              <a:latin typeface="Arial"/>
            </a:endParaRPr>
          </a:p>
        </p:txBody>
      </p:sp>
      <p:grpSp>
        <p:nvGrpSpPr>
          <p:cNvPr id="135" name="Group 2"/>
          <p:cNvGrpSpPr/>
          <p:nvPr/>
        </p:nvGrpSpPr>
        <p:grpSpPr>
          <a:xfrm>
            <a:off x="1070555" y="1704244"/>
            <a:ext cx="5193000" cy="684720"/>
            <a:chOff x="1143000" y="1808280"/>
            <a:chExt cx="5193000" cy="684720"/>
          </a:xfrm>
        </p:grpSpPr>
        <p:sp>
          <p:nvSpPr>
            <p:cNvPr id="136" name="Line 3"/>
            <p:cNvSpPr/>
            <p:nvPr/>
          </p:nvSpPr>
          <p:spPr>
            <a:xfrm>
              <a:off x="1535400" y="2466720"/>
              <a:ext cx="4800600" cy="0"/>
            </a:xfrm>
            <a:prstGeom prst="line">
              <a:avLst/>
            </a:prstGeom>
            <a:ln w="25560" cap="rnd">
              <a:solidFill>
                <a:srgbClr val="969696"/>
              </a:solidFill>
              <a:prstDash val="sysDot"/>
              <a:round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7" name="CustomShape 4"/>
            <p:cNvSpPr/>
            <p:nvPr/>
          </p:nvSpPr>
          <p:spPr>
            <a:xfrm rot="3419400">
              <a:off x="1251720" y="1890360"/>
              <a:ext cx="478800" cy="519840"/>
            </a:xfrm>
            <a:prstGeom prst="rect">
              <a:avLst/>
            </a:prstGeom>
            <a:gradFill rotWithShape="0">
              <a:gsLst>
                <a:gs pos="0">
                  <a:srgbClr val="99CC00"/>
                </a:gs>
                <a:gs pos="100000">
                  <a:srgbClr val="465E00"/>
                </a:gs>
              </a:gsLst>
              <a:lin ang="8814000"/>
            </a:gradFill>
            <a:ln w="9360"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8" name="CustomShape 5"/>
            <p:cNvSpPr/>
            <p:nvPr/>
          </p:nvSpPr>
          <p:spPr>
            <a:xfrm>
              <a:off x="2936880" y="1977840"/>
              <a:ext cx="222588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9" name="CustomShape 6"/>
            <p:cNvSpPr/>
            <p:nvPr/>
          </p:nvSpPr>
          <p:spPr>
            <a:xfrm>
              <a:off x="1316160" y="1933560"/>
              <a:ext cx="3348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400" b="1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1</a:t>
              </a:r>
              <a:endParaRPr lang="ru-RU" sz="2400" b="0" strike="noStrike" spc="-1">
                <a:latin typeface="Arial"/>
              </a:endParaRPr>
            </a:p>
          </p:txBody>
        </p:sp>
      </p:grpSp>
      <p:grpSp>
        <p:nvGrpSpPr>
          <p:cNvPr id="140" name="Group 7"/>
          <p:cNvGrpSpPr/>
          <p:nvPr/>
        </p:nvGrpSpPr>
        <p:grpSpPr>
          <a:xfrm>
            <a:off x="1219800" y="2697789"/>
            <a:ext cx="5193000" cy="684720"/>
            <a:chOff x="1215000" y="2914920"/>
            <a:chExt cx="5193000" cy="684720"/>
          </a:xfrm>
        </p:grpSpPr>
        <p:sp>
          <p:nvSpPr>
            <p:cNvPr id="141" name="Line 8"/>
            <p:cNvSpPr/>
            <p:nvPr/>
          </p:nvSpPr>
          <p:spPr>
            <a:xfrm>
              <a:off x="1607400" y="3573360"/>
              <a:ext cx="4800600" cy="0"/>
            </a:xfrm>
            <a:prstGeom prst="line">
              <a:avLst/>
            </a:prstGeom>
            <a:ln w="25560" cap="rnd">
              <a:solidFill>
                <a:srgbClr val="969696"/>
              </a:solidFill>
              <a:prstDash val="sysDot"/>
              <a:round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2" name="CustomShape 9"/>
            <p:cNvSpPr/>
            <p:nvPr/>
          </p:nvSpPr>
          <p:spPr>
            <a:xfrm rot="3419400">
              <a:off x="1323720" y="2997000"/>
              <a:ext cx="478800" cy="519840"/>
            </a:xfrm>
            <a:prstGeom prst="rect">
              <a:avLst/>
            </a:prstGeom>
            <a:gradFill rotWithShape="0">
              <a:gsLst>
                <a:gs pos="0">
                  <a:srgbClr val="006699"/>
                </a:gs>
                <a:gs pos="100000">
                  <a:srgbClr val="002F46"/>
                </a:gs>
              </a:gsLst>
              <a:lin ang="8814000"/>
            </a:gradFill>
            <a:ln w="9360"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3" name="CustomShape 10"/>
            <p:cNvSpPr/>
            <p:nvPr/>
          </p:nvSpPr>
          <p:spPr>
            <a:xfrm>
              <a:off x="3953520" y="3084840"/>
              <a:ext cx="3330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4" name="CustomShape 11"/>
            <p:cNvSpPr/>
            <p:nvPr/>
          </p:nvSpPr>
          <p:spPr>
            <a:xfrm>
              <a:off x="1388160" y="3040200"/>
              <a:ext cx="3348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400" b="1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2</a:t>
              </a:r>
              <a:endParaRPr lang="ru-RU" sz="2400" b="0" strike="noStrike" spc="-1">
                <a:latin typeface="Arial"/>
              </a:endParaRPr>
            </a:p>
          </p:txBody>
        </p:sp>
      </p:grpSp>
      <p:grpSp>
        <p:nvGrpSpPr>
          <p:cNvPr id="145" name="Group 12"/>
          <p:cNvGrpSpPr/>
          <p:nvPr/>
        </p:nvGrpSpPr>
        <p:grpSpPr>
          <a:xfrm>
            <a:off x="1267020" y="5445224"/>
            <a:ext cx="5193000" cy="684720"/>
            <a:chOff x="1287000" y="3994920"/>
            <a:chExt cx="5193000" cy="684720"/>
          </a:xfrm>
        </p:grpSpPr>
        <p:sp>
          <p:nvSpPr>
            <p:cNvPr id="146" name="Line 13"/>
            <p:cNvSpPr/>
            <p:nvPr/>
          </p:nvSpPr>
          <p:spPr>
            <a:xfrm>
              <a:off x="1681200" y="4651920"/>
              <a:ext cx="4798800" cy="1800"/>
            </a:xfrm>
            <a:prstGeom prst="line">
              <a:avLst/>
            </a:prstGeom>
            <a:ln w="25560" cap="rnd">
              <a:solidFill>
                <a:srgbClr val="969696"/>
              </a:solidFill>
              <a:prstDash val="sysDot"/>
              <a:round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7" name="CustomShape 14"/>
            <p:cNvSpPr/>
            <p:nvPr/>
          </p:nvSpPr>
          <p:spPr>
            <a:xfrm rot="3419400">
              <a:off x="1395720" y="4077000"/>
              <a:ext cx="478800" cy="519840"/>
            </a:xfrm>
            <a:prstGeom prst="rect">
              <a:avLst/>
            </a:prstGeom>
            <a:gradFill rotWithShape="0">
              <a:gsLst>
                <a:gs pos="0">
                  <a:srgbClr val="FF9933"/>
                </a:gs>
                <a:gs pos="100000">
                  <a:srgbClr val="764617"/>
                </a:gs>
              </a:gsLst>
              <a:lin ang="8814000"/>
            </a:gradFill>
            <a:ln w="9360"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8" name="CustomShape 15"/>
            <p:cNvSpPr/>
            <p:nvPr/>
          </p:nvSpPr>
          <p:spPr>
            <a:xfrm>
              <a:off x="3080880" y="4164840"/>
              <a:ext cx="222588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9" name="CustomShape 16"/>
            <p:cNvSpPr/>
            <p:nvPr/>
          </p:nvSpPr>
          <p:spPr>
            <a:xfrm>
              <a:off x="1460160" y="4120560"/>
              <a:ext cx="33480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400" b="1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3</a:t>
              </a:r>
              <a:endParaRPr lang="ru-RU" sz="2400" b="0" strike="noStrike" spc="-1">
                <a:latin typeface="Arial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023370" y="1188635"/>
            <a:ext cx="97417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заполнения введены для мероприятия «ПЕРЕИМЕНОВАНИЕ». В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графе 3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Сведения о приеме, переводе, увольнении, начале договора ГПХ, окончании договора ГПХ — кроме кода «ПЕРЕИМЕНОВАНИЕ» нужно указать прежний и новый регистрационный номер страхователя в СФР.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62605" y="2831731"/>
            <a:ext cx="96295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 переименовании необходимо представлять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изменении наименования работодателя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случае реорганизации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случае перевода работника из одного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обособленного структурного подразделения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в другое.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62605" y="5206250"/>
            <a:ext cx="9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«ПЕРЕИМЕНОВАНИЕ» заполняйте в отношении каждого договора работника, который действует на момент переименования — трудового договора, трудового договора по совместительству, договора ГПХ.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504000" y="192240"/>
            <a:ext cx="11519640" cy="39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200" b="1" strike="noStrike" spc="-1">
                <a:solidFill>
                  <a:srgbClr val="000000"/>
                </a:solidFill>
                <a:latin typeface="Times New Roman"/>
              </a:rPr>
              <a:t>Изменения в порядке заполнения подраздела 1.2 «Сведения о страховом стаже»</a:t>
            </a:r>
            <a:endParaRPr lang="ru-RU" sz="2200" b="0" strike="noStrike" spc="-1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40966" y="584280"/>
            <a:ext cx="10801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Подраздел 1.2 подраздела 1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ЕФС-1 (далее - сведения о стаже) заполняется и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страхователями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отношении застрахованных лиц, которые в отчетном периоде имели следующие условия:</a:t>
            </a:r>
          </a:p>
          <a:p>
            <a:pPr lvl="0"/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Выполняли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(осуществляли деятельность), дающую право на досрочное назначение страховой пенсии в соответствии со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статьями 30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31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пунктами 6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7 части 1 статьи 32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Федерального закона от 28.12.2013 № 400-ФЗ «О страховых пенсиях» (далее -Федеральный закон № 400-ФЗ);</a:t>
            </a:r>
          </a:p>
          <a:p>
            <a:pPr lvl="0"/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Работали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сельском хозяйстве и при исчислении стажа работы которых применяется список работ, производств, профессий, должностей, специальностей, в соответствии с которым устанавливается повышение размера фиксированной выплаты к страховой пенсии по старости и к страховой пенсии по инвалидности в соответствии с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частью 14 статьи 17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Федерального закона № 400-ФЗ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Формировали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пенсионные права в соответствии с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Законом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Российской Федерации от 15.05.1991 № 1244-1 «О социальной защите граждан, подвергшихся воздействию радиации вследствие катастрофы на Чернобыльской АЭС»;</a:t>
            </a:r>
          </a:p>
          <a:p>
            <a:pPr lvl="0"/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Замещали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должности Российской Федерации, замещали на постоянной основе государственные должности субъектов Российской Федерации, замещали на постоянной основе муниципальные должности, должности государственной гражданской службы Российской Федерации, должности муниципальной службы;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5)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полный навигационный период на водном транспорте, полный сезон на предприятиях и в организациях сезонных отраслей промышленности, вахтовым методом;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отбывания наказания в виде лишения свободы;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Имели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периоды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простоя или отстранения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работы;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Имели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периоды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освобождения от работы с сохранением места работы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(должности) на время исполнения государственных или общественных обязанностей;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Имели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получения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 по безработице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период участия в оплачиваемых общественных работах, период переезда или переселения по направлению государственной службы занятости населения в другую местность для трудоустройства;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10)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Находились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отпуске по уходу за ребенком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возрасте от полутора до трех лет, в отпуске без сохранения заработной платы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11) имели период приостановления действия трудового договора в соответствии со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статьей 351.7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Трудового кодекса Российской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(участники СВО).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504000" y="192240"/>
            <a:ext cx="11519640" cy="39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200" b="1" strike="noStrike" spc="-1">
                <a:solidFill>
                  <a:srgbClr val="000000"/>
                </a:solidFill>
                <a:latin typeface="Times New Roman"/>
              </a:rPr>
              <a:t>Изменения в порядке заполнения подраздела 1.2 «Сведения о страховом стаже»</a:t>
            </a:r>
            <a:endParaRPr lang="ru-RU" sz="2200" b="0" strike="noStrike" spc="-1">
              <a:latin typeface="Arial"/>
            </a:endParaRPr>
          </a:p>
        </p:txBody>
      </p:sp>
      <p:sp>
        <p:nvSpPr>
          <p:cNvPr id="178" name="CustomShape 24"/>
          <p:cNvSpPr/>
          <p:nvPr/>
        </p:nvSpPr>
        <p:spPr>
          <a:xfrm>
            <a:off x="1343472" y="605932"/>
            <a:ext cx="10053000" cy="563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indent="358775" algn="just">
              <a:lnSpc>
                <a:spcPct val="100000"/>
              </a:lnSpc>
            </a:pP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Введен новый 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код «ОКУ» </a:t>
            </a:r>
            <a:r>
              <a:rPr lang="en-US" sz="2000" b="1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местностях с особыми климатическими условиями за исключением районов Крайнего Севера и приравненных к ним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местностей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указания в графе 4 «Код территориальных условий» (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пункт 65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порядка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);</a:t>
            </a:r>
          </a:p>
          <a:p>
            <a:pPr indent="358775" algn="just">
              <a:lnSpc>
                <a:spcPct val="100000"/>
              </a:lnSpc>
            </a:pPr>
            <a:endParaRPr lang="ru-RU" sz="2000" spc="-1" dirty="0">
              <a:solidFill>
                <a:srgbClr val="000000"/>
              </a:solidFill>
              <a:latin typeface="Times New Roman"/>
            </a:endParaRPr>
          </a:p>
          <a:p>
            <a:pPr indent="358775" algn="just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работников, занятых на работах в местностях с особыми климатическими условиями, оплачивается в повышенном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размере. Таким работникам начисляются районные коэффициенты и надбавки.</a:t>
            </a:r>
          </a:p>
          <a:p>
            <a:pPr indent="358775" algn="just">
              <a:lnSpc>
                <a:spcPct val="100000"/>
              </a:lnSpc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Приморском крае применяются районные коэффициенты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надбавки 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>
              <a:lnSpc>
                <a:spcPct val="100000"/>
              </a:lnSpc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ОКУ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указывается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следующих случаях: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>
              <a:lnSpc>
                <a:spcPct val="100000"/>
              </a:lnSpc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0000"/>
              </a:lnSpc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 работает в районах крайнего севера или приравненного к ним местностях – коды РКС или МКС.</a:t>
            </a:r>
          </a:p>
          <a:p>
            <a:pPr marL="457200" indent="-457200" algn="just">
              <a:lnSpc>
                <a:spcPct val="100000"/>
              </a:lnSpc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указаны следующие коды:</a:t>
            </a:r>
          </a:p>
          <a:p>
            <a:pPr marL="342900" indent="-342900" algn="just">
              <a:lnSpc>
                <a:spcPct val="100000"/>
              </a:lnSpc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НЕОПЛ,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ОБЩЕСТ, СДКРОВ, ОТСТРАН, ПРОСТОЙ, УЧОТПУСК, ДЛДЕТИ, ЧАЭС, ДОПВЫХ, ДЕТИПРЛ, КВАЛИФОЦ, ДИСПР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0000"/>
              </a:lnSpc>
              <a:buAutoNum type="arabicPeriod"/>
            </a:pPr>
            <a:endParaRPr lang="en-US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00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504000" y="192240"/>
            <a:ext cx="11519640" cy="39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200" b="1" strike="noStrike" spc="-1">
                <a:solidFill>
                  <a:srgbClr val="000000"/>
                </a:solidFill>
                <a:latin typeface="Times New Roman"/>
              </a:rPr>
              <a:t>Изменения в порядке заполнения подраздела 1.2 «Сведения о страховом стаже»</a:t>
            </a:r>
            <a:endParaRPr lang="ru-RU" sz="2200" b="0" strike="noStrike" spc="-1">
              <a:latin typeface="Arial"/>
            </a:endParaRPr>
          </a:p>
        </p:txBody>
      </p:sp>
      <p:sp>
        <p:nvSpPr>
          <p:cNvPr id="177" name="CustomShape 23"/>
          <p:cNvSpPr/>
          <p:nvPr/>
        </p:nvSpPr>
        <p:spPr>
          <a:xfrm>
            <a:off x="1644480" y="836712"/>
            <a:ext cx="9935640" cy="100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indent="358775" algn="just">
              <a:lnSpc>
                <a:spcPct val="100000"/>
              </a:lnSpc>
            </a:pPr>
            <a:r>
              <a:rPr lang="ru-RU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Дополнен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новым типом сведений 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«Назначение выплат по ОСС»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(</a:t>
            </a: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пункт 55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порядка): представляется при подаче ЗЛ заявления о предоставлении отпуска по беременности и родам или заявления о предоставлении отпуска по уходу за ребенком;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59496" y="2420888"/>
            <a:ext cx="9865096" cy="3097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форме с типом сведений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«Назначение выплат по ОСС»: </a:t>
            </a:r>
          </a:p>
          <a:p>
            <a:pPr marL="342900" indent="-342900" algn="just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корректировать представленный отчет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требуется</a:t>
            </a: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если:</a:t>
            </a:r>
          </a:p>
          <a:p>
            <a:pPr marL="342900" indent="-342900" algn="just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продлевается отпуск по беременности и родам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сотрудница досрочно вышла из отпуска по уходу за ребенком,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сотрудница уходит в отпуск по уходу за ребенком от 1,5 до 3 лет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необходимо отменить ошибочно представленный отчет, то представляется подраздел 1.2 с типом «Отменяющая»;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95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2092</TotalTime>
  <Words>1481</Words>
  <Application>Microsoft Office PowerPoint</Application>
  <PresentationFormat>Произвольный</PresentationFormat>
  <Paragraphs>220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Office Theme</vt:lpstr>
      <vt:lpstr>Office Theme</vt:lpstr>
      <vt:lpstr>1_Office Theme</vt:lpstr>
      <vt:lpstr>2_Office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Новый регистрационный номер в СФР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Деркач Дмитрий Викторович</cp:lastModifiedBy>
  <cp:revision>56</cp:revision>
  <cp:lastPrinted>2024-02-28T23:55:33Z</cp:lastPrinted>
  <dcterms:created xsi:type="dcterms:W3CDTF">2021-07-20T13:09:20Z</dcterms:created>
  <dcterms:modified xsi:type="dcterms:W3CDTF">2025-01-21T06:55:09Z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</vt:i4>
  </property>
</Properties>
</file>