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3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2B3755-77EB-450C-BFF0-A43EB5430A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4C8DE4-9E39-48B4-9476-2DD173D26A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00CEFD-5900-425F-81B7-5C33F1197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4C24BC-1EB1-4CDD-8424-17EC1934B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12DE2A-017E-458D-A7CF-2A9C83DAA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52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233CF6-8957-4743-9E5E-D3A94109D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E97B3D-5D9F-4965-9662-06B008FDD2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936277-A7B6-457C-B1C1-B842DC8B5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190377-F845-4965-9E31-2CF0EF9A4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1821FD-5A9E-4244-B45F-189B7DC26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415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189F630-B2D9-4764-A650-894E71860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4B1F15-1480-45EB-994C-E4D0E922D8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CF3582-4C24-4DA0-A17A-FE5345EF8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562761-4F9D-455C-BE90-48679639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688F17-8E42-4449-AC6E-8E1453EDB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1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856D9-EC97-40D4-902E-319F1C012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C8DFEE-5B13-4711-AF26-B30D1742B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CB6DFD-201B-4DCD-A6CB-8FB34155E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49E0AD-92B4-4B98-A16C-5E8DFB4EE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75666B-E3DD-491A-92C2-04772D7A2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61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C8658F-A14E-43C2-957C-51BCCDB8A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2C797F-6BA3-4E3C-A387-58AB5E2E8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02D9C9-D803-4189-B63F-7C2E08627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84B4AC-03A6-467E-AAEA-A11A68518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2F3355-B623-4553-AA5D-3C4B32F0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749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43636-B8E5-4F2D-9756-32606C84E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55721-CC83-4137-8DEB-238EB987DB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B36510-2839-43FF-A0E8-53799FA75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057D51-EE84-47C7-8B35-2AF1CEE4C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424B4AF-FB48-4032-8A47-65AFC38C7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A38C302-4A56-42C1-B8D4-FA7039AB2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991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41FFF-3F22-43FE-84F7-99382602C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6D0B113-3BEF-4223-B346-52B688A97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A5A44B-A67A-48A5-8674-5EADB14C76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899BE25-051F-4A6F-A086-916B00D0A2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DC8125B-FD22-45C2-9327-885D88F6D9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0EF9FB2-4632-4B3A-A217-A01BB3FE2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89A992B-5D6F-4FC9-9204-45D42D41A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B850D8-BB67-47F2-B780-759786869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23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D41B65-A4BC-4D0B-AD89-D263A9E4E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8431899-F82C-4A5D-B31B-CB4965977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4D5C12-893D-4E6C-827F-D596CD02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5631D63-6F33-457E-BB98-6719FE0C5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439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AA1DC3-9F40-4E1E-BFD0-C411835AC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0218D1C-A19C-4F6A-A2FF-D485AB962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A1C688-3A48-4158-9854-2285D0834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173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FFB55-6F1E-4D1E-A482-5DD19CB11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317425-5ABC-4556-B4B4-E76F8C51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D062532-3763-4DC1-AFC1-4072FAAA56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833B178-D0E4-4D78-A9F1-219D1B5E3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EE19C0-E5ED-481A-A29F-4812ED683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4767B5-E146-424B-A78D-2CE3281F3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303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E0653-2B79-4EB3-BCD6-5C1165928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1F3D37F-F227-4C5B-8628-EC3818921B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52105A1-3F37-4433-B375-5CAF5E898C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0B386A1-1935-45E0-B85B-F408D3D10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C72CE8-A006-49E3-A355-2165B7DEB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E0CD3D-22E8-4846-9E4C-84CBF520C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96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540DD7-5DC5-4807-89A1-84AF07C9D9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6E6B30-9E30-4E6A-A098-DA41E658D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0CB748-512F-44F5-88AE-2DF3073734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0E60F-3114-4D26-88C5-BC8B2299F2A0}" type="datetimeFigureOut">
              <a:rPr lang="ru-RU" smtClean="0"/>
              <a:t>30.04.2026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1559B8-E103-48A0-8050-E9008E6AEC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C0D140-0044-40AD-9CEF-FC52C49042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4670E-27BD-4491-89EB-41AC54B019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61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5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5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5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5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5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5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5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BE33AF-A774-4976-88E0-9BA3C8B00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24087" y="1209675"/>
            <a:ext cx="7261191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3968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9. Чем определяется значимость уроков физической культуры?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89223"/>
            <a:ext cx="65386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Постепенным повышением функциональных возможностей организма и укрепляет здоровье</a:t>
            </a:r>
          </a:p>
          <a:p>
            <a:endParaRPr lang="ru-RU" sz="2000" dirty="0"/>
          </a:p>
          <a:p>
            <a:r>
              <a:rPr lang="ru-RU" sz="2000" dirty="0"/>
              <a:t>Б) Возможностью рационального чередования статического и динамического элементов режима дня и обучения</a:t>
            </a:r>
          </a:p>
          <a:p>
            <a:endParaRPr lang="ru-RU" sz="2000" dirty="0"/>
          </a:p>
          <a:p>
            <a:r>
              <a:rPr lang="ru-RU" sz="2000" dirty="0"/>
              <a:t>В) Возможностью занятий на развитие скелетной мускулатуры и подготовки к сдаче норм ГТО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456E06-2E1A-4EEF-B7DC-4E50AC5601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933" y="1998134"/>
            <a:ext cx="45212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83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Почему важна ежедневная физическая нагрузка как для ребенка, так и для взрослого человека?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89223"/>
            <a:ext cx="653866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Существенного значения наличие достаточной физической нагрузки в ежедневном режиме дня ребенка и взрослого человека не имеет</a:t>
            </a:r>
          </a:p>
          <a:p>
            <a:endParaRPr lang="ru-RU" sz="2000" dirty="0"/>
          </a:p>
          <a:p>
            <a:r>
              <a:rPr lang="ru-RU" sz="2000" dirty="0"/>
              <a:t>Б) Физическая нагрузка необходима для наращивания скелетной мускулатуры и подготовки к сдаче норм ГТО</a:t>
            </a:r>
          </a:p>
          <a:p>
            <a:endParaRPr lang="ru-RU" sz="2000" dirty="0"/>
          </a:p>
          <a:p>
            <a:r>
              <a:rPr lang="ru-RU" sz="2000" dirty="0"/>
              <a:t>В) Физическая нагрузка необходима для профилактики ожирения, диабета, сердечно-сосудистых заболеваний, улучшения памяти и внимания, снижения тревоги и депрессии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128C30-A999-427F-B07D-0293D8E90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6544" y="2396066"/>
            <a:ext cx="42672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08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Почему важно завтракать?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89223"/>
            <a:ext cx="653866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Если не позавтракать, организм подавляет активность нейронов, предопределяя снижение аппетита в течение всего дня</a:t>
            </a:r>
          </a:p>
          <a:p>
            <a:endParaRPr lang="ru-RU" sz="2000" dirty="0"/>
          </a:p>
          <a:p>
            <a:r>
              <a:rPr lang="ru-RU" sz="2000" dirty="0"/>
              <a:t>Б) Завтрак дает энергию организму, улучшает настроение, внимание и память, а также помогает не переедать в течение дня</a:t>
            </a:r>
          </a:p>
          <a:p>
            <a:endParaRPr lang="ru-RU" sz="2000" dirty="0"/>
          </a:p>
          <a:p>
            <a:r>
              <a:rPr lang="ru-RU" sz="2000" dirty="0"/>
              <a:t>В) Отсутствие завтрака приводит к компенсаторному повышению скорости основного обмена на 15–20% 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17B0F6-83B3-4FA0-AD35-D12694C0E6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77" y="2175932"/>
            <a:ext cx="4478867" cy="447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024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Верно ли утверждение что ежедневно нужно пить 8 стаканов воды?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707756"/>
            <a:ext cx="6538663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Нет, организм каждого человека индивидуален, кроме массы тела учитываются и другие факторы</a:t>
            </a:r>
          </a:p>
          <a:p>
            <a:endParaRPr lang="ru-RU" sz="2000" dirty="0"/>
          </a:p>
          <a:p>
            <a:r>
              <a:rPr lang="ru-RU" sz="2000" dirty="0"/>
              <a:t>Б) Можно не пить воду, а употреблять чай или кофе</a:t>
            </a:r>
          </a:p>
          <a:p>
            <a:endParaRPr lang="ru-RU" sz="2000" dirty="0"/>
          </a:p>
          <a:p>
            <a:r>
              <a:rPr lang="ru-RU" sz="2000" dirty="0"/>
              <a:t>В) Да, это норма взрослого человека 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80F4AE-D302-4EF6-B619-6F7AFD52E3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34" y="2158999"/>
            <a:ext cx="4351867" cy="435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42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Верно ли, что все жиры вредны и от них нужно полностью отказаться, если контролируете массу тела?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46989"/>
            <a:ext cx="813039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Да, для тех же, кто контролирует вес, действительно нужно хотя бы временно полностью отказаться от жиров, поскольку организм способен синтезировать все необходимые жирные кислоты самостоятельно</a:t>
            </a:r>
          </a:p>
          <a:p>
            <a:endParaRPr lang="ru-RU" sz="2000" dirty="0"/>
          </a:p>
          <a:p>
            <a:r>
              <a:rPr lang="ru-RU" sz="2000" dirty="0"/>
              <a:t>Б) Нет, вредны только продукты, содержащие жиры растительного происхождения, их исключение из питания будет способствовать нормализации обмена веществ и снижению риска набора лишней массы тела </a:t>
            </a:r>
          </a:p>
          <a:p>
            <a:endParaRPr lang="ru-RU" sz="2000" dirty="0"/>
          </a:p>
          <a:p>
            <a:r>
              <a:rPr lang="ru-RU" sz="2000" dirty="0"/>
              <a:t>В) Нет, жиры необходимы в рационе ежедневно, они являются одним из компонентов для формирования клеток в организме 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B14962F-0893-4E57-B73F-3FDE661D2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868" y="2489200"/>
            <a:ext cx="3652808" cy="365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096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Почему здоровое питание предотвращает переедание?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46989"/>
            <a:ext cx="813039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Потому, что содержит в большом количестве холодные блюда и напитки, затрачивая дополнительные калории на переваривание пищи</a:t>
            </a:r>
          </a:p>
          <a:p>
            <a:endParaRPr lang="ru-RU" sz="2000" dirty="0"/>
          </a:p>
          <a:p>
            <a:r>
              <a:rPr lang="ru-RU" sz="2000" dirty="0"/>
              <a:t>Б) Потому что стабилизирует уровень инсулина</a:t>
            </a:r>
          </a:p>
          <a:p>
            <a:endParaRPr lang="ru-RU" sz="2000" dirty="0"/>
          </a:p>
          <a:p>
            <a:r>
              <a:rPr lang="ru-RU" sz="2000" dirty="0"/>
              <a:t>В) Здоровое питание, к сожалению, никак на проблему переедания не влияет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37C6CC8-BB01-467E-96F0-575D838669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7" y="3161510"/>
            <a:ext cx="3378199" cy="337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80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Может ли  здоровое питание повлиять на память и умственную работоспособность?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546989"/>
            <a:ext cx="1045873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Да. Витамины и минеральные вещества рациона питания положительно влияют на память, концентрацию внимания и умственную работоспособность.</a:t>
            </a:r>
          </a:p>
          <a:p>
            <a:endParaRPr lang="ru-RU" sz="2000" dirty="0"/>
          </a:p>
          <a:p>
            <a:r>
              <a:rPr lang="ru-RU" sz="2000" dirty="0"/>
              <a:t>Б) Восполнение с рационом питания физиологической потребности в соли и сахаре способствует снижению барьеров в передаче нервных импульсов, что отражается на памяти, концентрации внимания и уровне умственной работоспособности</a:t>
            </a:r>
          </a:p>
          <a:p>
            <a:endParaRPr lang="ru-RU" sz="2000" dirty="0"/>
          </a:p>
          <a:p>
            <a:r>
              <a:rPr lang="ru-RU" sz="2000" dirty="0"/>
              <a:t>В) Здоровое питание не оказывает влияния на память и умственную работоспособность улучшая лишь показатели физической работоспособности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BE4740-9BE4-4F1A-B9A8-92409D60C8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400" y="3774521"/>
            <a:ext cx="2916558" cy="2916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6722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Какой микронутриент в питании активизирует процессы синтеза гормонов щитовидной железы?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546989"/>
            <a:ext cx="40240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Железо</a:t>
            </a:r>
          </a:p>
          <a:p>
            <a:endParaRPr lang="ru-RU" sz="2000" dirty="0"/>
          </a:p>
          <a:p>
            <a:r>
              <a:rPr lang="ru-RU" sz="2000" dirty="0"/>
              <a:t>Б) Йод</a:t>
            </a:r>
          </a:p>
          <a:p>
            <a:endParaRPr lang="ru-RU" sz="2000" dirty="0"/>
          </a:p>
          <a:p>
            <a:r>
              <a:rPr lang="ru-RU" sz="2000" dirty="0"/>
              <a:t>В) Кальций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0002043-8399-4D0B-995A-D7DB917C11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1905001"/>
            <a:ext cx="4775199" cy="477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92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993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Как Вы считаете, верно ли утверждение, что обезжиренные продукты полезнее обычных?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546989"/>
            <a:ext cx="738533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Не вполне, считаю, что обезжиренные продукты также полезны, как и необезжиренные, если речь идет о молочной продукции</a:t>
            </a:r>
          </a:p>
          <a:p>
            <a:endParaRPr lang="ru-RU" sz="2000" dirty="0"/>
          </a:p>
          <a:p>
            <a:r>
              <a:rPr lang="ru-RU" sz="2000" dirty="0"/>
              <a:t>Б) Да, чем меньше жира в продукте, тем лучше</a:t>
            </a:r>
          </a:p>
          <a:p>
            <a:endParaRPr lang="ru-RU" sz="2000" dirty="0"/>
          </a:p>
          <a:p>
            <a:r>
              <a:rPr lang="ru-RU" sz="2000" dirty="0"/>
              <a:t>В) Нет не верно, поскольку технологическое обезжиривание продуктов сопровождается потерей жирорастворимых витаминов, утратой их природной текстуры и вкуса, что требует восполнения их с использованием загустителей и усилителей вкуса 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A3AD7E0-CB47-4B48-984B-1F11E5301D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757" y="1663621"/>
            <a:ext cx="4047067" cy="4047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041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993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Почему необходимо ограничивать поступление соли и сахара с пищей?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546989"/>
            <a:ext cx="6589464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Это эффективная мера первичной профилактики ожирения, гипертонии, диабета 2 типа, сердечно-сосудистых заболеваний</a:t>
            </a:r>
          </a:p>
          <a:p>
            <a:endParaRPr lang="ru-RU" sz="2000" dirty="0"/>
          </a:p>
          <a:p>
            <a:r>
              <a:rPr lang="ru-RU" sz="2000" dirty="0"/>
              <a:t>Б) Это эффективная мера снижения рисков школьно-обусловленных заболеваний, в том числе нарушений осанки и зрения, патологии желудочно-кишечного тракта</a:t>
            </a:r>
          </a:p>
          <a:p>
            <a:endParaRPr lang="ru-RU" sz="2000" dirty="0"/>
          </a:p>
          <a:p>
            <a:r>
              <a:rPr lang="ru-RU" sz="2000" dirty="0"/>
              <a:t>В) Это мера профилактики временного снижения когнитивных функций, умственной и физической работоспособности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34AC8B-750D-40A7-938D-A332123E13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235" y="3383697"/>
            <a:ext cx="3289299" cy="328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050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Ежедневная утренняя гимнастика способствует повышению тонуса, настроения и утренней бодрости, а также: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Способствует сжиганию лишних калорий, накопленных за ночь и весь предыдущий день</a:t>
            </a:r>
          </a:p>
          <a:p>
            <a:endParaRPr lang="ru-RU" sz="2000" dirty="0"/>
          </a:p>
          <a:p>
            <a:r>
              <a:rPr lang="ru-RU" sz="2000" dirty="0"/>
              <a:t>Б) Повышает аппетит, способствует быстрому наращиванию мышечной массы и ее рельефности</a:t>
            </a:r>
          </a:p>
          <a:p>
            <a:endParaRPr lang="ru-RU" sz="2000" dirty="0"/>
          </a:p>
          <a:p>
            <a:r>
              <a:rPr lang="ru-RU" sz="2000" dirty="0"/>
              <a:t>В) Запускает обмен веществ, готовит опорно-двигательный аппарат к работе, способствует выработке серотонина (гормона радости)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CD1DE1-46CA-4B69-91AA-C2063BAB41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265" y="2461862"/>
            <a:ext cx="3854660" cy="3854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75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993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Какие продукты предпочтительнее для перекуса?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546989"/>
            <a:ext cx="65894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Любая выпечка</a:t>
            </a:r>
          </a:p>
          <a:p>
            <a:endParaRPr lang="ru-RU" sz="2000" dirty="0"/>
          </a:p>
          <a:p>
            <a:r>
              <a:rPr lang="ru-RU" sz="2000" dirty="0"/>
              <a:t>Б) Фрукты, йогурт, творог</a:t>
            </a:r>
          </a:p>
          <a:p>
            <a:endParaRPr lang="ru-RU" sz="2000" dirty="0"/>
          </a:p>
          <a:p>
            <a:r>
              <a:rPr lang="ru-RU" sz="2000" dirty="0"/>
              <a:t>В) Не важно чем, так как проголодался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36C880-5E11-4443-8013-4980EE983A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1" y="2446867"/>
            <a:ext cx="4080932" cy="408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692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993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20. Что делать родителям, если у ребенка в возрасте 15-17 лет начинает появляться полнота?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657056"/>
            <a:ext cx="606453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Ограничение в питании источников полиненасыщенных жирных кислот и ежедневная дозированная анаэробная нагрузка</a:t>
            </a:r>
          </a:p>
          <a:p>
            <a:endParaRPr lang="ru-RU" sz="2000" dirty="0"/>
          </a:p>
          <a:p>
            <a:r>
              <a:rPr lang="ru-RU" sz="2000" dirty="0"/>
              <a:t>Б) Сократить количество приемов пищи до двух раз в день</a:t>
            </a:r>
          </a:p>
          <a:p>
            <a:endParaRPr lang="ru-RU" sz="2000" dirty="0"/>
          </a:p>
          <a:p>
            <a:r>
              <a:rPr lang="ru-RU" sz="2000" dirty="0"/>
              <a:t>В) Ограничить потребление быстроусвояемых углеводов и насыщенных жирных кислот, обеспечить рациональную физическую нагрузку в ежедневном режиме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4A6B8C9-333D-4C4B-B558-D2755E56B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868" y="2574536"/>
            <a:ext cx="3944796" cy="394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31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BE33AF-A774-4976-88E0-9BA3C8B00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24087" y="1209675"/>
            <a:ext cx="7261191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85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Почему утреннюю гимнастику рекомендуется проводить на свежем воздухе или при открытой форточке (фрамуге, окне)?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Она восполняет дефицит кислорода, который получил организм в ходе ночного сна</a:t>
            </a:r>
          </a:p>
          <a:p>
            <a:endParaRPr lang="ru-RU" sz="2000" dirty="0"/>
          </a:p>
          <a:p>
            <a:r>
              <a:rPr lang="ru-RU" sz="2000" dirty="0"/>
              <a:t>Б) Организм закаливается и повышается устойчивость к простудным заболеваниям</a:t>
            </a:r>
          </a:p>
          <a:p>
            <a:endParaRPr lang="ru-RU" sz="2000" dirty="0"/>
          </a:p>
          <a:p>
            <a:r>
              <a:rPr lang="ru-RU" sz="2000" dirty="0"/>
              <a:t>В) На свежем или не на свежем воздухе проводится утренняя гимнастика принципиального значения не имеет, главное, чтобы она проводилась систематично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AFF0D5-89E6-4FEF-9CA5-CEDA0C3B7D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2150532"/>
            <a:ext cx="4097867" cy="409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964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Что дают организму регулярные занятия физкультурой?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Силу, выносливость, быстроту, гибкость и ловкость в зависимости от вида активности</a:t>
            </a:r>
          </a:p>
          <a:p>
            <a:endParaRPr lang="ru-RU" sz="2000" dirty="0"/>
          </a:p>
          <a:p>
            <a:r>
              <a:rPr lang="ru-RU" sz="2000" dirty="0"/>
              <a:t>Б) Постепенное снижение плотности костной ткани для амортизации ударных нагрузок</a:t>
            </a:r>
          </a:p>
          <a:p>
            <a:endParaRPr lang="ru-RU" sz="2000" dirty="0"/>
          </a:p>
          <a:p>
            <a:r>
              <a:rPr lang="ru-RU" sz="2000" dirty="0"/>
              <a:t>В) Способность к замедлению обмена веществ для экономии энергии при длительных нагрузках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BF7310-CF52-4FD2-8209-4EA3CD4D2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666" y="2015066"/>
            <a:ext cx="4258733" cy="425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40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Какой вид двигательной активности рекомендован новичку, если он хочет развить выносливость?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Тяжелая атлетика, гиревой спорт</a:t>
            </a:r>
          </a:p>
          <a:p>
            <a:endParaRPr lang="ru-RU" sz="2000" dirty="0"/>
          </a:p>
          <a:p>
            <a:r>
              <a:rPr lang="ru-RU" sz="2000" dirty="0"/>
              <a:t>Б) Шахматы, бильярд, боулинг</a:t>
            </a:r>
          </a:p>
          <a:p>
            <a:endParaRPr lang="ru-RU" sz="2000" dirty="0"/>
          </a:p>
          <a:p>
            <a:r>
              <a:rPr lang="ru-RU" sz="2000" dirty="0"/>
              <a:t>В) Бег трусцой, плавание, ходьба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FDD7BD2-6DC8-451A-8BC6-EECC6C0C93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997" y="1337732"/>
            <a:ext cx="5164667" cy="516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26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5. Для чего нужны физкультминутки на уроках?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Они нужны для постепенного формирования необходимых физических качеств и двигательных навыков, коррекции отдельных нарушений здоровья</a:t>
            </a:r>
          </a:p>
          <a:p>
            <a:endParaRPr lang="ru-RU" sz="2000" dirty="0"/>
          </a:p>
          <a:p>
            <a:r>
              <a:rPr lang="ru-RU" sz="2000" dirty="0"/>
              <a:t>Б) Для профилактики утомления и повышения работоспособности</a:t>
            </a:r>
          </a:p>
          <a:p>
            <a:endParaRPr lang="ru-RU" sz="2000" dirty="0"/>
          </a:p>
          <a:p>
            <a:r>
              <a:rPr lang="ru-RU" sz="2000" dirty="0"/>
              <a:t>В) Они в должной мере восполняют дефицит суточной двигательной активности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6AD4E2-0F5D-4DB7-8003-0B78417A43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730" y="1651000"/>
            <a:ext cx="4491008" cy="449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26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Гиподинамия это: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3" y="1916321"/>
            <a:ext cx="653866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Низкая двигательная активность</a:t>
            </a:r>
          </a:p>
          <a:p>
            <a:endParaRPr lang="ru-RU" sz="2000" dirty="0"/>
          </a:p>
          <a:p>
            <a:r>
              <a:rPr lang="ru-RU" sz="2000" dirty="0"/>
              <a:t>Б) Чрезмерное питание</a:t>
            </a:r>
          </a:p>
          <a:p>
            <a:endParaRPr lang="ru-RU" sz="2000" dirty="0"/>
          </a:p>
          <a:p>
            <a:r>
              <a:rPr lang="ru-RU" sz="2000" dirty="0"/>
              <a:t>В) Высокая двигательная активность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31368F-B508-43F7-963D-AC645A9431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589223"/>
            <a:ext cx="5147733" cy="514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438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7. Зачем нужна разминка в тренировке?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89223"/>
            <a:ext cx="6538663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Она необходима для запуска процесса демаскировки латентных генов, ответственных за синтез оптимального набора изоформ актина и миозина</a:t>
            </a:r>
          </a:p>
          <a:p>
            <a:endParaRPr lang="ru-RU" sz="2000" dirty="0"/>
          </a:p>
          <a:p>
            <a:r>
              <a:rPr lang="ru-RU" sz="2000" dirty="0"/>
              <a:t>Б) Без разминки митохондрии продолжают работать в гликолитическом режиме, что приводит к быстрому закислению клеток </a:t>
            </a:r>
            <a:r>
              <a:rPr lang="ru-RU" sz="2000" dirty="0" err="1"/>
              <a:t>лактатом</a:t>
            </a:r>
            <a:r>
              <a:rPr lang="ru-RU" sz="2000" dirty="0"/>
              <a:t> уже на первой минуте основной тренировки</a:t>
            </a:r>
          </a:p>
          <a:p>
            <a:endParaRPr lang="ru-RU" sz="2000" dirty="0"/>
          </a:p>
          <a:p>
            <a:r>
              <a:rPr lang="ru-RU" sz="2000" dirty="0"/>
              <a:t>В) Способствует постепенной подготовке организма к физической нагрузке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B4D804-0DD0-4115-8195-081A063F4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34" y="2548466"/>
            <a:ext cx="4004733" cy="400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628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7B1596F-F619-4651-91C8-A7AB044A2A01}"/>
              </a:ext>
            </a:extLst>
          </p:cNvPr>
          <p:cNvSpPr txBox="1"/>
          <p:nvPr/>
        </p:nvSpPr>
        <p:spPr>
          <a:xfrm>
            <a:off x="785004" y="715992"/>
            <a:ext cx="8621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8</a:t>
            </a:r>
            <a:r>
              <a:rPr lang="ru-RU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Правильно подобранная одежда и обувь для занятий физкультурой помогают: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1667E4-8FE7-4786-8A32-A80D2AD8D9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55664" y="5710688"/>
            <a:ext cx="1156160" cy="6585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76181-032F-434C-A297-A77025CA7E65}"/>
              </a:ext>
            </a:extLst>
          </p:cNvPr>
          <p:cNvSpPr txBox="1"/>
          <p:nvPr/>
        </p:nvSpPr>
        <p:spPr>
          <a:xfrm>
            <a:off x="785004" y="1589223"/>
            <a:ext cx="6538663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А) Можно заниматься физкультурой в любой одежде и обуви</a:t>
            </a:r>
          </a:p>
          <a:p>
            <a:endParaRPr lang="ru-RU" sz="2000" dirty="0"/>
          </a:p>
          <a:p>
            <a:r>
              <a:rPr lang="ru-RU" sz="2000" dirty="0"/>
              <a:t>Б) Обеспечивают комфорт, безопасность и эффективность тренировок, снижают риски травм при занятиях, поддерживают оптимальное тепловое равновесие</a:t>
            </a:r>
          </a:p>
          <a:p>
            <a:endParaRPr lang="ru-RU" sz="2000" dirty="0"/>
          </a:p>
          <a:p>
            <a:r>
              <a:rPr lang="ru-RU" sz="2000" dirty="0"/>
              <a:t>В) Главное правильно подобрать только обувь для занятий</a:t>
            </a:r>
          </a:p>
          <a:p>
            <a:endParaRPr lang="ru-RU" sz="2000" dirty="0"/>
          </a:p>
          <a:p>
            <a:r>
              <a:rPr lang="ru-RU" sz="2000" dirty="0"/>
              <a:t>Г) Затрудняюсь ответить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21ACDE-9C70-4315-867A-C042D88F28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67" y="2319867"/>
            <a:ext cx="4199466" cy="419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074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1189</Words>
  <Application>Microsoft Office PowerPoint</Application>
  <PresentationFormat>Широкоэкранный</PresentationFormat>
  <Paragraphs>160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Станислав Давыдов</dc:creator>
  <cp:lastModifiedBy>Станислав Давыдов</cp:lastModifiedBy>
  <cp:revision>38</cp:revision>
  <dcterms:created xsi:type="dcterms:W3CDTF">2025-08-20T04:24:06Z</dcterms:created>
  <dcterms:modified xsi:type="dcterms:W3CDTF">2026-04-30T05:03:43Z</dcterms:modified>
</cp:coreProperties>
</file>